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8" r:id="rId4"/>
    <p:sldId id="270" r:id="rId5"/>
    <p:sldId id="269" r:id="rId6"/>
    <p:sldId id="258" r:id="rId7"/>
    <p:sldId id="267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000000"/>
    <a:srgbClr val="FF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72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FF775-F634-41D6-B436-A1A8AF3EABFB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095A2-DE7C-4369-B6AB-F7F09701EE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979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095A2-DE7C-4369-B6AB-F7F09701EE2D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637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095A2-DE7C-4369-B6AB-F7F09701EE2D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831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095A2-DE7C-4369-B6AB-F7F09701EE2D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755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095A2-DE7C-4369-B6AB-F7F09701EE2D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566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153C7-0878-430F-AE6B-8F5359265C4C}" type="datetimeFigureOut">
              <a:rPr lang="fr-FR" smtClean="0"/>
              <a:pPr/>
              <a:t>09/01/2022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F17066-E213-4EF7-8A1A-1E034D0F5B8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irpp.com/" TargetMode="External"/><Relationship Id="rId2" Type="http://schemas.openxmlformats.org/officeDocument/2006/relationships/hyperlink" Target="http://ippp.fr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ink-formation.com/" TargetMode="External"/><Relationship Id="rId4" Type="http://schemas.openxmlformats.org/officeDocument/2006/relationships/hyperlink" Target="http://m&#233;thode-guillarme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tmUBk-IIIo" TargetMode="Externa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s://youtu.be/tGZxX518e5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watch?v=ztmUBk-IIIo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HnhF5YJBIk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/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b="1" dirty="0" err="1" smtClean="0">
                <a:solidFill>
                  <a:schemeClr val="tx1">
                    <a:lumMod val="95000"/>
                  </a:schemeClr>
                </a:solidFill>
              </a:rPr>
              <a:t>Ré-Education</a:t>
            </a:r>
            <a:r>
              <a:rPr lang="fr-FR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b="1" dirty="0">
                <a:solidFill>
                  <a:schemeClr val="tx1">
                    <a:lumMod val="95000"/>
                  </a:schemeClr>
                </a:solidFill>
              </a:rPr>
              <a:t>des dysfonctions de la sphère pelvienne chez l’enfant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-9237" y="6021288"/>
            <a:ext cx="910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Séverine Boutin, M.K.D.E.</a:t>
            </a:r>
          </a:p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Clermont-Ferrand, le 13/01/2022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85786" y="357166"/>
            <a:ext cx="751680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2400" dirty="0" smtClean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2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Tx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Examen de la zone périnéale : miroir, gommettes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Biofeedback instrumental avec électrodes de surface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Tx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Biofeedback instrumental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avec sonde à ballonnet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Travail de la poussée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Conseils hygiéno-diététiques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Montres et alarmes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Hypnose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Tx/>
              <a:buFontTx/>
              <a:buChar char="•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Tx/>
              <a:buFontTx/>
              <a:buChar char="•"/>
              <a:tabLst/>
            </a:pPr>
            <a:endParaRPr lang="fr-FR" sz="2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Tx/>
              <a:buFontTx/>
              <a:buChar char="•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0" name="Picture 10" descr="C:\Users\Proprietaire\Downloads\IMG_1654 2.jpeg"/>
          <p:cNvPicPr>
            <a:picLocks noChangeAspect="1" noChangeArrowheads="1"/>
          </p:cNvPicPr>
          <p:nvPr/>
        </p:nvPicPr>
        <p:blipFill rotWithShape="1">
          <a:blip r:embed="rId2" cstate="print">
            <a:biLevel thresh="50000"/>
          </a:blip>
          <a:srcRect l="6687" t="4115" r="11715" b="7534"/>
          <a:stretch/>
        </p:blipFill>
        <p:spPr bwMode="auto">
          <a:xfrm>
            <a:off x="5000628" y="3786190"/>
            <a:ext cx="3295630" cy="2229397"/>
          </a:xfrm>
          <a:prstGeom prst="rect">
            <a:avLst/>
          </a:prstGeom>
          <a:noFill/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571472" y="785794"/>
            <a:ext cx="8305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chemeClr val="accent2"/>
                </a:solidFill>
              </a:rPr>
              <a:t>Outils : 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500" dirty="0">
                <a:solidFill>
                  <a:schemeClr val="accent2"/>
                </a:solidFill>
              </a:rPr>
              <a:t>Prise en charge </a:t>
            </a:r>
            <a:r>
              <a:rPr lang="fr-FR" sz="4500" dirty="0" smtClean="0">
                <a:solidFill>
                  <a:schemeClr val="accent2"/>
                </a:solidFill>
              </a:rPr>
              <a:t>pluridisciplinaire</a:t>
            </a:r>
            <a:endParaRPr lang="fr-FR" sz="4500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1472" y="2000240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Médecin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généraliste ou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pédiatre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Médecin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spécialiste :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gastro-pédiatre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ou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néphro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-pédiatre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Pédopsychiatre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Psychologue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Kinésithérapeute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Psychomotricien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Sophrologue</a:t>
            </a:r>
          </a:p>
          <a:p>
            <a:pPr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L’équipe enseignante</a:t>
            </a:r>
          </a:p>
          <a:p>
            <a:pPr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…</a:t>
            </a: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380" y="3286124"/>
            <a:ext cx="2788824" cy="1979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Organismes de </a:t>
            </a:r>
            <a:r>
              <a:rPr lang="fr-FR" dirty="0" smtClean="0">
                <a:solidFill>
                  <a:schemeClr val="accent2"/>
                </a:solidFill>
              </a:rPr>
              <a:t>formation :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0034" y="207167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IPPP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: Institut de Formation en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Pelvi-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Périnéologie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Paris : </a:t>
            </a:r>
            <a:r>
              <a:rPr lang="fr-FR" sz="2400" u="sng" dirty="0">
                <a:latin typeface="Arial" pitchFamily="34" charset="0"/>
                <a:cs typeface="Arial" pitchFamily="34" charset="0"/>
                <a:hlinkClick r:id="rId2"/>
              </a:rPr>
              <a:t>ippp.fr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EIRPP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Ecole Internationale de Rééducation du Plancher Pelvien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u="sng" dirty="0" smtClean="0">
                <a:latin typeface="Arial" pitchFamily="34" charset="0"/>
                <a:cs typeface="Arial" pitchFamily="34" charset="0"/>
                <a:hlinkClick r:id="rId3"/>
              </a:rPr>
              <a:t>eirpp.com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ITMP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Institut de Thérapie Manuelle et de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Physiothérapie : </a:t>
            </a:r>
            <a:r>
              <a:rPr lang="fr-FR" sz="2400" u="sng" dirty="0">
                <a:latin typeface="Arial" pitchFamily="34" charset="0"/>
                <a:cs typeface="Arial" pitchFamily="34" charset="0"/>
                <a:hlinkClick r:id="rId4"/>
              </a:rPr>
              <a:t>itmp.fr</a:t>
            </a:r>
          </a:p>
          <a:p>
            <a:pPr lvl="0" algn="just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Méthode Guillarme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u="sng" dirty="0">
                <a:latin typeface="Arial" pitchFamily="34" charset="0"/>
                <a:cs typeface="Arial" pitchFamily="34" charset="0"/>
                <a:hlinkClick r:id="rId4"/>
              </a:rPr>
              <a:t>méthode-guillarme.com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MKNG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Formations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u="sng" dirty="0">
                <a:latin typeface="Arial" pitchFamily="34" charset="0"/>
                <a:cs typeface="Arial" pitchFamily="34" charset="0"/>
                <a:hlinkClick r:id="rId4"/>
              </a:rPr>
              <a:t>mkngformations.fr</a:t>
            </a:r>
          </a:p>
          <a:p>
            <a:pPr lvl="0" algn="just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INK Formations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u="sng" dirty="0">
                <a:latin typeface="Arial" pitchFamily="34" charset="0"/>
                <a:cs typeface="Arial" pitchFamily="34" charset="0"/>
                <a:hlinkClick r:id="rId5"/>
              </a:rPr>
              <a:t>ink-formation.com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42"/>
            <a:ext cx="83058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Bibliographie et liens :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1428736"/>
            <a:ext cx="60650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L’enfant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propre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mode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d’emploi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Lucile POUMARAT-PRALUS,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Edition Robert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Jauze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Pelvi-Perinéologie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Du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symptôme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traitement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Bo,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Edition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Sauramps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Medical</a:t>
            </a:r>
          </a:p>
          <a:p>
            <a:pPr>
              <a:buClr>
                <a:schemeClr val="accent1"/>
              </a:buClr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Association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Française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Pédiatrie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Ambulatoire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Clr>
                <a:srgbClr val="002060"/>
              </a:buClr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Firmin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l’intestin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https://youtu.be/ztmUBk-IIIo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Lili 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vessie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/>
              </a:rPr>
              <a:t>https://youtu.be/tGZxX518e5g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7" name="Picture 1" descr="C:\Users\Proprietaire\Desktop\OIP (2).jf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736"/>
            <a:ext cx="1023937" cy="1602684"/>
          </a:xfrm>
          <a:prstGeom prst="rect">
            <a:avLst/>
          </a:prstGeom>
          <a:noFill/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892" y="4643446"/>
            <a:ext cx="1597096" cy="1207180"/>
          </a:xfrm>
          <a:prstGeom prst="rect">
            <a:avLst/>
          </a:prstGeom>
        </p:spPr>
      </p:pic>
      <p:pic>
        <p:nvPicPr>
          <p:cNvPr id="36867" name="Picture 3" descr="C:\Users\Proprietaire\Desktop\9782840236924-pelvi-perineologie-symptome-traitement_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2714620"/>
            <a:ext cx="980420" cy="1477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6176" y="184482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 </a:t>
            </a:r>
            <a:br>
              <a:rPr lang="fr-FR" dirty="0"/>
            </a:br>
            <a:r>
              <a:rPr lang="fr-FR" b="1" dirty="0">
                <a:solidFill>
                  <a:schemeClr val="tx1"/>
                </a:solidFill>
              </a:rPr>
              <a:t>Merci de votre </a:t>
            </a:r>
            <a:r>
              <a:rPr lang="fr-FR" b="1" dirty="0" smtClean="0">
                <a:solidFill>
                  <a:schemeClr val="tx1"/>
                </a:solidFill>
              </a:rPr>
              <a:t>attention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5125" y="2564904"/>
            <a:ext cx="333375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2357430"/>
            <a:ext cx="8143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Présentation des différents outils et techniques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Partage d’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expérience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071546"/>
            <a:ext cx="7500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5000" dirty="0" smtClean="0">
                <a:solidFill>
                  <a:schemeClr val="accent2"/>
                </a:solidFill>
                <a:latin typeface="+mj-lt"/>
                <a:ea typeface="Arial Unicode MS" pitchFamily="34" charset="-128"/>
                <a:cs typeface="Arial" pitchFamily="34" charset="0"/>
              </a:rPr>
              <a:t>Objectifs</a:t>
            </a:r>
            <a:r>
              <a:rPr lang="fr-FR" sz="5000" b="1" dirty="0" smtClean="0">
                <a:solidFill>
                  <a:schemeClr val="accent2"/>
                </a:solidFill>
                <a:latin typeface="+mj-lt"/>
                <a:ea typeface="Arial Unicode MS" pitchFamily="34" charset="-128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1000108"/>
            <a:ext cx="732630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000" dirty="0" smtClean="0">
                <a:solidFill>
                  <a:schemeClr val="accent2"/>
                </a:solidFill>
                <a:latin typeface="+mj-lt"/>
                <a:ea typeface="Arial Unicode MS" pitchFamily="34" charset="-128"/>
                <a:cs typeface="Arial" pitchFamily="34" charset="0"/>
              </a:rPr>
              <a:t>Dysfonctions mictionnelles:</a:t>
            </a:r>
            <a:endParaRPr lang="fr-FR" sz="5000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00100" y="2071678"/>
            <a:ext cx="72152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Fuites urinaires diurnes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Enurésie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Infections urinaires récidivantes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Dysynergie</a:t>
            </a: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vésico</a:t>
            </a: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-sphinctérienne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Hyperactivité vésicale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Etiologie neurologique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Malformations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646" y="1071546"/>
            <a:ext cx="878535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000" dirty="0" smtClean="0">
                <a:solidFill>
                  <a:schemeClr val="accent2"/>
                </a:solidFill>
                <a:latin typeface="+mj-lt"/>
                <a:ea typeface="Arial Unicode MS" pitchFamily="34" charset="-128"/>
                <a:cs typeface="Arial" pitchFamily="34" charset="0"/>
              </a:rPr>
              <a:t>Troubles digestifs et </a:t>
            </a:r>
            <a:r>
              <a:rPr lang="fr-FR" sz="5000" dirty="0" err="1" smtClean="0">
                <a:solidFill>
                  <a:schemeClr val="accent2"/>
                </a:solidFill>
                <a:latin typeface="+mj-lt"/>
                <a:ea typeface="Arial Unicode MS" pitchFamily="34" charset="-128"/>
                <a:cs typeface="Arial" pitchFamily="34" charset="0"/>
              </a:rPr>
              <a:t>ano</a:t>
            </a:r>
            <a:r>
              <a:rPr lang="fr-FR" sz="5000" dirty="0" smtClean="0">
                <a:solidFill>
                  <a:schemeClr val="accent2"/>
                </a:solidFill>
                <a:latin typeface="+mj-lt"/>
                <a:ea typeface="Arial Unicode MS" pitchFamily="34" charset="-128"/>
                <a:cs typeface="Arial" pitchFamily="34" charset="0"/>
              </a:rPr>
              <a:t>-rectaux:</a:t>
            </a:r>
            <a:endParaRPr lang="fr-FR" sz="5000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8662" y="2428868"/>
            <a:ext cx="7215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Constipation ( 25% des </a:t>
            </a: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consultations)</a:t>
            </a:r>
            <a:endParaRPr lang="fr-FR" sz="2400" dirty="0" smtClean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Asynchronisme abdomino-périnéal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Incontinence </a:t>
            </a:r>
            <a:r>
              <a:rPr lang="fr-FR" sz="2400" dirty="0" err="1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rétentionnelle</a:t>
            </a:r>
            <a:endParaRPr lang="fr-FR" sz="2400" dirty="0" smtClean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Encoprésie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Douleurs abdominales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Malformations </a:t>
            </a:r>
            <a:r>
              <a:rPr lang="fr-FR" sz="2400" dirty="0" err="1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ano</a:t>
            </a: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-rectales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2071678"/>
            <a:ext cx="81439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rescription médicale: « Rééducation périnéale dans le cadre de…. »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L’enfant mineur doit être obligatoirement accompagné d’un adulte en séance.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 Consentement du patient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Fréquence des séances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Age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071546"/>
            <a:ext cx="75724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5000" dirty="0" smtClean="0">
                <a:solidFill>
                  <a:schemeClr val="accent2"/>
                </a:solidFill>
                <a:latin typeface="+mj-lt"/>
                <a:ea typeface="Arial Unicode MS" pitchFamily="34" charset="-128"/>
                <a:cs typeface="Arial" pitchFamily="34" charset="0"/>
              </a:rPr>
              <a:t>Cadre légal et éthique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1</a:t>
            </a:r>
            <a:r>
              <a:rPr lang="fr-FR" sz="4900" baseline="30000" dirty="0" smtClean="0">
                <a:solidFill>
                  <a:schemeClr val="accent2"/>
                </a:solidFill>
              </a:rPr>
              <a:t>ère</a:t>
            </a:r>
            <a:r>
              <a:rPr lang="fr-FR" dirty="0" smtClean="0">
                <a:solidFill>
                  <a:schemeClr val="accent2"/>
                </a:solidFill>
              </a:rPr>
              <a:t> et 2</a:t>
            </a:r>
            <a:r>
              <a:rPr lang="fr-FR" sz="5400" baseline="30000" dirty="0" smtClean="0">
                <a:solidFill>
                  <a:schemeClr val="accent2"/>
                </a:solidFill>
              </a:rPr>
              <a:t>e</a:t>
            </a:r>
            <a:r>
              <a:rPr lang="fr-FR" dirty="0" smtClean="0">
                <a:solidFill>
                  <a:schemeClr val="accent2"/>
                </a:solidFill>
              </a:rPr>
              <a:t> séance : le bilan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8960" y="1916832"/>
            <a:ext cx="750099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Présentation du thérapeute</a:t>
            </a: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Ecoute active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de l’enfant et des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parents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Consentement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éclairé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(loi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4 mars 2002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confiance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Adhésion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traitement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rgbClr val="0070C0"/>
              </a:buClr>
              <a:buFont typeface="Arial" pitchFamily="34" charset="0"/>
              <a:buChar char="•"/>
            </a:pP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fficeArt object" descr="Image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857488" y="4357694"/>
            <a:ext cx="3071834" cy="17859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1</a:t>
            </a:r>
            <a:r>
              <a:rPr lang="fr-FR" sz="4900" baseline="30000" dirty="0" smtClean="0">
                <a:solidFill>
                  <a:schemeClr val="accent2"/>
                </a:solidFill>
              </a:rPr>
              <a:t>ère</a:t>
            </a:r>
            <a:r>
              <a:rPr lang="fr-FR" dirty="0" smtClean="0">
                <a:solidFill>
                  <a:schemeClr val="accent2"/>
                </a:solidFill>
              </a:rPr>
              <a:t> et 2</a:t>
            </a:r>
            <a:r>
              <a:rPr lang="fr-FR" sz="5400" baseline="30000" dirty="0" smtClean="0">
                <a:solidFill>
                  <a:schemeClr val="accent2"/>
                </a:solidFill>
              </a:rPr>
              <a:t>e</a:t>
            </a:r>
            <a:r>
              <a:rPr lang="fr-FR" dirty="0" smtClean="0">
                <a:solidFill>
                  <a:schemeClr val="accent2"/>
                </a:solidFill>
              </a:rPr>
              <a:t> séance : le bilan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2132856"/>
            <a:ext cx="7500990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Observation des habitudes alimentaires, urinaires et défécatoire : calendriers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morphologique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l’enfant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Première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approche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corporelle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rgbClr val="0070C0"/>
              </a:buClr>
            </a:pP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Picture 1" descr="C:\Users\Proprietaire\Desktop\thumbnail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286124"/>
            <a:ext cx="2571731" cy="26622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080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305800" cy="1143000"/>
          </a:xfrm>
        </p:spPr>
        <p:txBody>
          <a:bodyPr>
            <a:normAutofit/>
          </a:bodyPr>
          <a:lstStyle/>
          <a:p>
            <a:pPr lvl="0"/>
            <a:r>
              <a:rPr lang="fr-FR" dirty="0">
                <a:solidFill>
                  <a:schemeClr val="accent2"/>
                </a:solidFill>
              </a:rPr>
              <a:t>« Contrat </a:t>
            </a:r>
            <a:r>
              <a:rPr lang="fr-FR" dirty="0" smtClean="0">
                <a:solidFill>
                  <a:schemeClr val="accent2"/>
                </a:solidFill>
              </a:rPr>
              <a:t>parent-enfant</a:t>
            </a:r>
            <a:r>
              <a:rPr lang="fr-FR" dirty="0">
                <a:solidFill>
                  <a:schemeClr val="accent2"/>
                </a:solidFill>
              </a:rPr>
              <a:t> </a:t>
            </a:r>
            <a:r>
              <a:rPr lang="fr-FR" dirty="0" smtClean="0">
                <a:solidFill>
                  <a:schemeClr val="accent2"/>
                </a:solidFill>
              </a:rPr>
              <a:t>»</a:t>
            </a:r>
            <a:endParaRPr lang="fr-FR" dirty="0">
              <a:solidFill>
                <a:schemeClr val="accent2"/>
              </a:solidFill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643174" y="1785926"/>
          <a:ext cx="3214710" cy="4549286"/>
        </p:xfrm>
        <a:graphic>
          <a:graphicData uri="http://schemas.openxmlformats.org/presentationml/2006/ole">
            <p:oleObj spid="_x0000_s35842" name="Acrobat Document" r:id="rId4" imgW="5667037" imgH="8019809" progId="Acrobat.Document.DC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3058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Outils et techniques: 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1770958"/>
            <a:ext cx="77867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Surveillance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de l’observance du traitement médical</a:t>
            </a: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Information et éducation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thérapeutique :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schémas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vidéos</a:t>
            </a:r>
          </a:p>
          <a:p>
            <a:pPr lvl="0" fontAlgn="base"/>
            <a:endParaRPr lang="fr-FR" dirty="0" smtClean="0"/>
          </a:p>
          <a:p>
            <a:pPr lvl="0" fontAlgn="base"/>
            <a:endParaRPr lang="fr-FR" dirty="0"/>
          </a:p>
          <a:p>
            <a:pPr lvl="0" fontAlgn="base"/>
            <a:endParaRPr lang="fr-FR" dirty="0" smtClean="0"/>
          </a:p>
          <a:p>
            <a:pPr lvl="0" fontAlgn="base"/>
            <a:endParaRPr lang="fr-FR" dirty="0"/>
          </a:p>
          <a:p>
            <a:pPr lvl="0" fontAlgn="base"/>
            <a:endParaRPr lang="fr-FR" dirty="0" smtClean="0"/>
          </a:p>
          <a:p>
            <a:pPr lvl="0" fontAlgn="base"/>
            <a:endParaRPr lang="fr-FR" dirty="0" smtClean="0"/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Techniques manuelles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Techniques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respiratoires</a:t>
            </a: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Méthode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Guillarme </a:t>
            </a:r>
          </a:p>
          <a:p>
            <a:pPr lvl="0" fontAlgn="base">
              <a:buClr>
                <a:schemeClr val="accent2"/>
              </a:buClr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Schéma corporel</a:t>
            </a:r>
          </a:p>
          <a:p>
            <a:pPr lvl="0" fontAlgn="base"/>
            <a:endParaRPr lang="fr-FR" dirty="0"/>
          </a:p>
          <a:p>
            <a:pPr lvl="0" fontAlgn="base"/>
            <a:endParaRPr lang="fr-FR" dirty="0"/>
          </a:p>
          <a:p>
            <a:pPr lvl="0" fontAlgn="base"/>
            <a:endParaRPr lang="fr-FR" dirty="0"/>
          </a:p>
        </p:txBody>
      </p:sp>
      <p:pic>
        <p:nvPicPr>
          <p:cNvPr id="8" name="officeArt object" descr="Vidéo web">
            <a:hlinkClick r:id="rId2"/>
          </p:cNvPr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072198" y="3357562"/>
            <a:ext cx="1928826" cy="785818"/>
          </a:xfrm>
          <a:prstGeom prst="rect">
            <a:avLst/>
          </a:prstGeom>
        </p:spPr>
      </p:pic>
      <p:pic>
        <p:nvPicPr>
          <p:cNvPr id="9" name="officeArt object" descr="Vidéo web">
            <a:hlinkClick r:id="rId4"/>
          </p:cNvPr>
          <p:cNvPicPr/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214678" y="3357562"/>
            <a:ext cx="2007718" cy="785818"/>
          </a:xfrm>
          <a:prstGeom prst="rect">
            <a:avLst/>
          </a:prstGeom>
        </p:spPr>
      </p:pic>
      <p:pic>
        <p:nvPicPr>
          <p:cNvPr id="10" name="officeArt object" descr="Image"/>
          <p:cNvPicPr/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5715008" y="4786322"/>
            <a:ext cx="2345713" cy="100013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5364" name="Picture 4" descr="C:\Users\Proprietaire\Downloads\2020-Image système digestif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3000372"/>
            <a:ext cx="1054226" cy="1414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6197</TotalTime>
  <Words>361</Words>
  <Application>Microsoft Office PowerPoint</Application>
  <PresentationFormat>Affichage à l'écran (4:3)</PresentationFormat>
  <Paragraphs>101</Paragraphs>
  <Slides>14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Débit</vt:lpstr>
      <vt:lpstr>Acrobat Document</vt:lpstr>
      <vt:lpstr>               Ré-Education des dysfonctions de la sphère pelvienne chez l’enfant </vt:lpstr>
      <vt:lpstr>Diapositive 2</vt:lpstr>
      <vt:lpstr>Diapositive 3</vt:lpstr>
      <vt:lpstr>Diapositive 4</vt:lpstr>
      <vt:lpstr>Diapositive 5</vt:lpstr>
      <vt:lpstr>1ère et 2e séance : le bilan</vt:lpstr>
      <vt:lpstr>1ère et 2e séance : le bilan</vt:lpstr>
      <vt:lpstr>« Contrat parent-enfant »</vt:lpstr>
      <vt:lpstr>Outils et techniques: </vt:lpstr>
      <vt:lpstr>Diapositive 10</vt:lpstr>
      <vt:lpstr>Prise en charge pluridisciplinaire</vt:lpstr>
      <vt:lpstr>Organismes de formation :</vt:lpstr>
      <vt:lpstr>Bibliographie et liens :</vt:lpstr>
      <vt:lpstr>  Merci de votre attention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Ré-Education des dysfonctions de la sphère pelvienne chez l’enfant</dc:title>
  <dc:creator>Proprietaire</dc:creator>
  <cp:lastModifiedBy>Proprietaire</cp:lastModifiedBy>
  <cp:revision>82</cp:revision>
  <dcterms:created xsi:type="dcterms:W3CDTF">2021-12-30T12:45:35Z</dcterms:created>
  <dcterms:modified xsi:type="dcterms:W3CDTF">2022-01-09T14:32:15Z</dcterms:modified>
</cp:coreProperties>
</file>