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bin" ContentType="application/vnd.openxmlformats-officedocument.oleObject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sldIdLst>
    <p:sldId id="256" r:id="rId2"/>
    <p:sldId id="257" r:id="rId3"/>
    <p:sldId id="268" r:id="rId4"/>
    <p:sldId id="270" r:id="rId5"/>
    <p:sldId id="269" r:id="rId6"/>
    <p:sldId id="258" r:id="rId7"/>
    <p:sldId id="267" r:id="rId8"/>
    <p:sldId id="260" r:id="rId9"/>
    <p:sldId id="261" r:id="rId10"/>
    <p:sldId id="262" r:id="rId11"/>
    <p:sldId id="263" r:id="rId12"/>
    <p:sldId id="264" r:id="rId13"/>
    <p:sldId id="265" r:id="rId14"/>
    <p:sldId id="266" r:id="rId15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FFFFCC"/>
    <a:srgbClr val="000000"/>
    <a:srgbClr val="FFFF99"/>
    <a:srgbClr val="FFCCCC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588" autoAdjust="0"/>
    <p:restoredTop sz="93728" autoAdjust="0"/>
  </p:normalViewPr>
  <p:slideViewPr>
    <p:cSldViewPr>
      <p:cViewPr varScale="1">
        <p:scale>
          <a:sx n="68" d="100"/>
          <a:sy n="68" d="100"/>
        </p:scale>
        <p:origin x="-144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85FF775-F634-41D6-B436-A1A8AF3EABFB}" type="datetimeFigureOut">
              <a:rPr lang="fr-FR" smtClean="0"/>
              <a:pPr/>
              <a:t>09/01/2022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93095A2-DE7C-4369-B6AB-F7F09701EE2D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5197937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3095A2-DE7C-4369-B6AB-F7F09701EE2D}" type="slidenum">
              <a:rPr lang="fr-FR" smtClean="0"/>
              <a:pPr/>
              <a:t>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4363782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3095A2-DE7C-4369-B6AB-F7F09701EE2D}" type="slidenum">
              <a:rPr lang="fr-FR" smtClean="0"/>
              <a:pPr/>
              <a:t>11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73831325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3095A2-DE7C-4369-B6AB-F7F09701EE2D}" type="slidenum">
              <a:rPr lang="fr-FR" smtClean="0"/>
              <a:pPr/>
              <a:t>13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365755941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3095A2-DE7C-4369-B6AB-F7F09701EE2D}" type="slidenum">
              <a:rPr lang="fr-FR" smtClean="0"/>
              <a:pPr/>
              <a:t>14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42656671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r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7" name="Sous-titr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sp>
        <p:nvSpPr>
          <p:cNvPr id="30" name="Espace réservé de la date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153C7-0878-430F-AE6B-8F5359265C4C}" type="datetimeFigureOut">
              <a:rPr lang="fr-FR" smtClean="0"/>
              <a:pPr/>
              <a:t>09/01/2022</a:t>
            </a:fld>
            <a:endParaRPr lang="fr-FR"/>
          </a:p>
        </p:txBody>
      </p:sp>
      <p:sp>
        <p:nvSpPr>
          <p:cNvPr id="19" name="Espace réservé du pied de pag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27" name="Espace réservé du numéro de diapositiv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17066-E213-4EF7-8A1A-1E034D0F5B8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153C7-0878-430F-AE6B-8F5359265C4C}" type="datetimeFigureOut">
              <a:rPr lang="fr-FR" smtClean="0"/>
              <a:pPr/>
              <a:t>09/01/2022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17066-E213-4EF7-8A1A-1E034D0F5B8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153C7-0878-430F-AE6B-8F5359265C4C}" type="datetimeFigureOut">
              <a:rPr lang="fr-FR" smtClean="0"/>
              <a:pPr/>
              <a:t>09/01/2022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17066-E213-4EF7-8A1A-1E034D0F5B8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153C7-0878-430F-AE6B-8F5359265C4C}" type="datetimeFigureOut">
              <a:rPr lang="fr-FR" smtClean="0"/>
              <a:pPr/>
              <a:t>09/01/2022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17066-E213-4EF7-8A1A-1E034D0F5B8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153C7-0878-430F-AE6B-8F5359265C4C}" type="datetimeFigureOut">
              <a:rPr lang="fr-FR" smtClean="0"/>
              <a:pPr/>
              <a:t>09/01/2022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17066-E213-4EF7-8A1A-1E034D0F5B8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153C7-0878-430F-AE6B-8F5359265C4C}" type="datetimeFigureOut">
              <a:rPr lang="fr-FR" smtClean="0"/>
              <a:pPr/>
              <a:t>09/01/2022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17066-E213-4EF7-8A1A-1E034D0F5B8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153C7-0878-430F-AE6B-8F5359265C4C}" type="datetimeFigureOut">
              <a:rPr lang="fr-FR" smtClean="0"/>
              <a:pPr/>
              <a:t>09/01/2022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17066-E213-4EF7-8A1A-1E034D0F5B8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153C7-0878-430F-AE6B-8F5359265C4C}" type="datetimeFigureOut">
              <a:rPr lang="fr-FR" smtClean="0"/>
              <a:pPr/>
              <a:t>09/01/2022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17066-E213-4EF7-8A1A-1E034D0F5B8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153C7-0878-430F-AE6B-8F5359265C4C}" type="datetimeFigureOut">
              <a:rPr lang="fr-FR" smtClean="0"/>
              <a:pPr/>
              <a:t>09/01/2022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17066-E213-4EF7-8A1A-1E034D0F5B8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153C7-0878-430F-AE6B-8F5359265C4C}" type="datetimeFigureOut">
              <a:rPr lang="fr-FR" smtClean="0"/>
              <a:pPr/>
              <a:t>09/01/2022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17066-E213-4EF7-8A1A-1E034D0F5B8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gner et arrondir un rectangle à un seul coin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Triangle rect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153C7-0878-430F-AE6B-8F5359265C4C}" type="datetimeFigureOut">
              <a:rPr lang="fr-FR" smtClean="0"/>
              <a:pPr/>
              <a:t>09/01/2022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0FF17066-E213-4EF7-8A1A-1E034D0F5B8B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  <p:sp>
        <p:nvSpPr>
          <p:cNvPr id="10" name="Forme libre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orme libre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e libre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orme libre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Espace réservé du titre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0" name="Espace réservé du texte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0" name="Espace réservé de la date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8B153C7-0878-430F-AE6B-8F5359265C4C}" type="datetimeFigureOut">
              <a:rPr lang="fr-FR" smtClean="0"/>
              <a:pPr/>
              <a:t>09/01/2022</a:t>
            </a:fld>
            <a:endParaRPr lang="fr-FR"/>
          </a:p>
        </p:txBody>
      </p:sp>
      <p:sp>
        <p:nvSpPr>
          <p:cNvPr id="22" name="Espace réservé du pied de page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18" name="Espace réservé du numéro de diapositive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FF17066-E213-4EF7-8A1A-1E034D0F5B8B}" type="slidenum">
              <a:rPr lang="fr-FR" smtClean="0"/>
              <a:pPr/>
              <a:t>‹N°›</a:t>
            </a:fld>
            <a:endParaRPr lang="fr-FR"/>
          </a:p>
        </p:txBody>
      </p:sp>
      <p:grpSp>
        <p:nvGrpSpPr>
          <p:cNvPr id="2" name="Groupe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orme libre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orme libre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eirpp.com/" TargetMode="External"/><Relationship Id="rId2" Type="http://schemas.openxmlformats.org/officeDocument/2006/relationships/hyperlink" Target="http://ippp.fr/" TargetMode="External"/><Relationship Id="rId1" Type="http://schemas.openxmlformats.org/officeDocument/2006/relationships/slideLayout" Target="../slideLayouts/slideLayout6.xml"/><Relationship Id="rId5" Type="http://schemas.openxmlformats.org/officeDocument/2006/relationships/hyperlink" Target="http://ink-formation.com/" TargetMode="External"/><Relationship Id="rId4" Type="http://schemas.openxmlformats.org/officeDocument/2006/relationships/hyperlink" Target="http://m&#233;thode-guillarme.com/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ztmUBk-IIIo" TargetMode="External"/><Relationship Id="rId7" Type="http://schemas.openxmlformats.org/officeDocument/2006/relationships/image" Target="../media/image1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2.jpeg"/><Relationship Id="rId5" Type="http://schemas.openxmlformats.org/officeDocument/2006/relationships/image" Target="../media/image11.jpeg"/><Relationship Id="rId4" Type="http://schemas.openxmlformats.org/officeDocument/2006/relationships/hyperlink" Target="https://youtu.be/tGZxX518e5g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1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7" Type="http://schemas.openxmlformats.org/officeDocument/2006/relationships/image" Target="../media/image8.jpeg"/><Relationship Id="rId2" Type="http://schemas.openxmlformats.org/officeDocument/2006/relationships/hyperlink" Target="https://www.youtube.com/watch?v=ztmUBk-IIIo" TargetMode="Externa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hyperlink" Target="https://www.youtube.com/watch?v=HnhF5YJBIk8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467544" y="2780928"/>
            <a:ext cx="7851648" cy="1828800"/>
          </a:xfrm>
        </p:spPr>
        <p:txBody>
          <a:bodyPr>
            <a:normAutofit fontScale="90000"/>
          </a:bodyPr>
          <a:lstStyle/>
          <a:p>
            <a:r>
              <a:rPr lang="fr-FR" b="1" dirty="0" smtClean="0">
                <a:solidFill>
                  <a:srgbClr val="002060"/>
                </a:solidFill>
              </a:rPr>
              <a:t/>
            </a:r>
            <a:br>
              <a:rPr lang="fr-FR" b="1" dirty="0" smtClean="0">
                <a:solidFill>
                  <a:srgbClr val="002060"/>
                </a:solidFill>
              </a:rPr>
            </a:br>
            <a:r>
              <a:rPr lang="fr-FR" dirty="0" smtClean="0">
                <a:solidFill>
                  <a:srgbClr val="002060"/>
                </a:solidFill>
              </a:rPr>
              <a:t/>
            </a:r>
            <a:br>
              <a:rPr lang="fr-FR" dirty="0" smtClean="0">
                <a:solidFill>
                  <a:srgbClr val="002060"/>
                </a:solidFill>
              </a:rPr>
            </a:br>
            <a:r>
              <a:rPr lang="fr-FR" dirty="0" smtClean="0">
                <a:solidFill>
                  <a:srgbClr val="002060"/>
                </a:solidFill>
              </a:rPr>
              <a:t/>
            </a:r>
            <a:br>
              <a:rPr lang="fr-FR" dirty="0" smtClean="0">
                <a:solidFill>
                  <a:srgbClr val="002060"/>
                </a:solidFill>
              </a:rPr>
            </a:br>
            <a:r>
              <a:rPr lang="fr-FR" dirty="0" smtClean="0">
                <a:solidFill>
                  <a:srgbClr val="002060"/>
                </a:solidFill>
              </a:rPr>
              <a:t/>
            </a:r>
            <a:br>
              <a:rPr lang="fr-FR" dirty="0" smtClean="0">
                <a:solidFill>
                  <a:srgbClr val="002060"/>
                </a:solidFill>
              </a:rPr>
            </a:br>
            <a:r>
              <a:rPr lang="fr-FR" dirty="0" smtClean="0">
                <a:solidFill>
                  <a:srgbClr val="002060"/>
                </a:solidFill>
              </a:rPr>
              <a:t/>
            </a:r>
            <a:br>
              <a:rPr lang="fr-FR" dirty="0" smtClean="0">
                <a:solidFill>
                  <a:srgbClr val="002060"/>
                </a:solidFill>
              </a:rPr>
            </a:br>
            <a:r>
              <a:rPr lang="fr-FR" dirty="0" smtClean="0">
                <a:solidFill>
                  <a:srgbClr val="002060"/>
                </a:solidFill>
              </a:rPr>
              <a:t/>
            </a:r>
            <a:br>
              <a:rPr lang="fr-FR" dirty="0" smtClean="0">
                <a:solidFill>
                  <a:srgbClr val="002060"/>
                </a:solidFill>
              </a:rPr>
            </a:br>
            <a:r>
              <a:rPr lang="fr-FR" dirty="0" smtClean="0">
                <a:solidFill>
                  <a:srgbClr val="002060"/>
                </a:solidFill>
              </a:rPr>
              <a:t/>
            </a:r>
            <a:br>
              <a:rPr lang="fr-FR" dirty="0" smtClean="0">
                <a:solidFill>
                  <a:srgbClr val="002060"/>
                </a:solidFill>
              </a:rPr>
            </a:br>
            <a:r>
              <a:rPr lang="fr-FR" dirty="0" smtClean="0">
                <a:solidFill>
                  <a:srgbClr val="002060"/>
                </a:solidFill>
              </a:rPr>
              <a:t/>
            </a:r>
            <a:br>
              <a:rPr lang="fr-FR" dirty="0" smtClean="0">
                <a:solidFill>
                  <a:srgbClr val="002060"/>
                </a:solidFill>
              </a:rPr>
            </a:br>
            <a:r>
              <a:rPr lang="fr-FR" dirty="0" smtClean="0">
                <a:solidFill>
                  <a:srgbClr val="002060"/>
                </a:solidFill>
              </a:rPr>
              <a:t/>
            </a:r>
            <a:br>
              <a:rPr lang="fr-FR" dirty="0" smtClean="0">
                <a:solidFill>
                  <a:srgbClr val="002060"/>
                </a:solidFill>
              </a:rPr>
            </a:br>
            <a:r>
              <a:rPr lang="fr-FR" dirty="0" smtClean="0">
                <a:solidFill>
                  <a:srgbClr val="002060"/>
                </a:solidFill>
              </a:rPr>
              <a:t/>
            </a:r>
            <a:br>
              <a:rPr lang="fr-FR" dirty="0" smtClean="0">
                <a:solidFill>
                  <a:srgbClr val="002060"/>
                </a:solidFill>
              </a:rPr>
            </a:br>
            <a:r>
              <a:rPr lang="fr-FR" dirty="0" smtClean="0">
                <a:solidFill>
                  <a:srgbClr val="002060"/>
                </a:solidFill>
              </a:rPr>
              <a:t/>
            </a:r>
            <a:br>
              <a:rPr lang="fr-FR" dirty="0" smtClean="0">
                <a:solidFill>
                  <a:srgbClr val="002060"/>
                </a:solidFill>
              </a:rPr>
            </a:br>
            <a:r>
              <a:rPr lang="fr-FR" dirty="0" smtClean="0">
                <a:solidFill>
                  <a:srgbClr val="002060"/>
                </a:solidFill>
              </a:rPr>
              <a:t/>
            </a:r>
            <a:br>
              <a:rPr lang="fr-FR" dirty="0" smtClean="0">
                <a:solidFill>
                  <a:srgbClr val="002060"/>
                </a:solidFill>
              </a:rPr>
            </a:br>
            <a:r>
              <a:rPr lang="fr-FR" dirty="0" smtClean="0">
                <a:solidFill>
                  <a:srgbClr val="002060"/>
                </a:solidFill>
              </a:rPr>
              <a:t/>
            </a:r>
            <a:br>
              <a:rPr lang="fr-FR" dirty="0" smtClean="0">
                <a:solidFill>
                  <a:srgbClr val="002060"/>
                </a:solidFill>
              </a:rPr>
            </a:br>
            <a:r>
              <a:rPr lang="fr-FR" dirty="0">
                <a:solidFill>
                  <a:srgbClr val="002060"/>
                </a:solidFill>
              </a:rPr>
              <a:t/>
            </a:r>
            <a:br>
              <a:rPr lang="fr-FR" dirty="0">
                <a:solidFill>
                  <a:srgbClr val="002060"/>
                </a:solidFill>
              </a:rPr>
            </a:br>
            <a:r>
              <a:rPr lang="fr-FR" dirty="0" smtClean="0">
                <a:solidFill>
                  <a:srgbClr val="002060"/>
                </a:solidFill>
              </a:rPr>
              <a:t/>
            </a:r>
            <a:br>
              <a:rPr lang="fr-FR" dirty="0" smtClean="0">
                <a:solidFill>
                  <a:srgbClr val="002060"/>
                </a:solidFill>
              </a:rPr>
            </a:br>
            <a:r>
              <a:rPr lang="fr-FR" b="1" dirty="0" err="1" smtClean="0">
                <a:solidFill>
                  <a:schemeClr val="tx1">
                    <a:lumMod val="95000"/>
                  </a:schemeClr>
                </a:solidFill>
              </a:rPr>
              <a:t>Ré-Education</a:t>
            </a:r>
            <a:r>
              <a:rPr lang="fr-FR" b="1" dirty="0" smtClean="0">
                <a:solidFill>
                  <a:schemeClr val="tx1">
                    <a:lumMod val="95000"/>
                  </a:schemeClr>
                </a:solidFill>
              </a:rPr>
              <a:t> </a:t>
            </a:r>
            <a:r>
              <a:rPr lang="fr-FR" b="1" dirty="0">
                <a:solidFill>
                  <a:schemeClr val="tx1">
                    <a:lumMod val="95000"/>
                  </a:schemeClr>
                </a:solidFill>
              </a:rPr>
              <a:t>des dysfonctions de la sphère pelvienne chez l’enfant</a:t>
            </a:r>
            <a:r>
              <a:rPr lang="fr-FR" dirty="0"/>
              <a:t/>
            </a:r>
            <a:br>
              <a:rPr lang="fr-FR" dirty="0"/>
            </a:br>
            <a:endParaRPr lang="fr-FR" dirty="0"/>
          </a:p>
        </p:txBody>
      </p:sp>
      <p:sp>
        <p:nvSpPr>
          <p:cNvPr id="3" name="ZoneTexte 2"/>
          <p:cNvSpPr txBox="1"/>
          <p:nvPr/>
        </p:nvSpPr>
        <p:spPr>
          <a:xfrm>
            <a:off x="-9237" y="6021288"/>
            <a:ext cx="91085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Séverine Boutin, M.K.D.E.</a:t>
            </a:r>
          </a:p>
          <a:p>
            <a:pPr algn="ctr"/>
            <a:r>
              <a:rPr lang="fr-F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Clermont-Ferrand, le 13/01/2022</a:t>
            </a:r>
            <a:endParaRPr lang="fr-F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9" name="Rectangle 9"/>
          <p:cNvSpPr>
            <a:spLocks noChangeArrowheads="1"/>
          </p:cNvSpPr>
          <p:nvPr/>
        </p:nvSpPr>
        <p:spPr bwMode="auto">
          <a:xfrm>
            <a:off x="785786" y="357166"/>
            <a:ext cx="7516801" cy="56323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buFontTx/>
              <a:buChar char="•"/>
            </a:pPr>
            <a:endParaRPr kumimoji="0" lang="fr-FR" sz="2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Arial Unicode MS" pitchFamily="34" charset="-128"/>
              <a:cs typeface="Arial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buFontTx/>
              <a:buChar char="•"/>
            </a:pPr>
            <a:endParaRPr lang="fr-FR" sz="2400" dirty="0" smtClean="0">
              <a:solidFill>
                <a:srgbClr val="000000"/>
              </a:solidFill>
              <a:latin typeface="Arial" pitchFamily="34" charset="0"/>
              <a:ea typeface="Arial Unicode MS" pitchFamily="34" charset="-128"/>
              <a:cs typeface="Arial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buFontTx/>
              <a:buChar char="•"/>
            </a:pPr>
            <a:endParaRPr lang="fr-FR" sz="2400" dirty="0">
              <a:solidFill>
                <a:srgbClr val="000000"/>
              </a:solidFill>
              <a:latin typeface="Arial" pitchFamily="34" charset="0"/>
              <a:ea typeface="Arial Unicode MS" pitchFamily="34" charset="-128"/>
              <a:cs typeface="Arial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r-FR" sz="2400" dirty="0">
              <a:solidFill>
                <a:srgbClr val="000000"/>
              </a:solidFill>
              <a:latin typeface="Arial" pitchFamily="34" charset="0"/>
              <a:ea typeface="Arial Unicode MS" pitchFamily="34" charset="-128"/>
              <a:cs typeface="Arial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buClr>
                <a:schemeClr val="accent2"/>
              </a:buClr>
              <a:buFontTx/>
              <a:buChar char="•"/>
            </a:pPr>
            <a:r>
              <a:rPr kumimoji="0" lang="fr-F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Arial Unicode MS" pitchFamily="34" charset="-128"/>
                <a:cs typeface="Arial" pitchFamily="34" charset="0"/>
              </a:rPr>
              <a:t> Examen de la zone périnéale : miroir, gommettes</a:t>
            </a:r>
            <a:endParaRPr kumimoji="0" lang="fr-FR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chemeClr val="accent2"/>
              </a:buClr>
              <a:buSzTx/>
              <a:buFontTx/>
              <a:buChar char="•"/>
              <a:tabLst/>
            </a:pPr>
            <a:r>
              <a:rPr kumimoji="0" lang="fr-F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Arial Unicode MS" pitchFamily="34" charset="-128"/>
                <a:cs typeface="Arial" pitchFamily="34" charset="0"/>
              </a:rPr>
              <a:t> Biofeedback instrumental avec électrodes de surface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  <a:buClr>
                <a:schemeClr val="accent2"/>
              </a:buClr>
              <a:buFontTx/>
              <a:buChar char="•"/>
            </a:pPr>
            <a:r>
              <a:rPr kumimoji="0" lang="fr-F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Arial Unicode MS" pitchFamily="34" charset="-128"/>
                <a:cs typeface="Arial" pitchFamily="34" charset="0"/>
              </a:rPr>
              <a:t> Biofeedback instrumental</a:t>
            </a:r>
            <a:r>
              <a:rPr kumimoji="0" lang="fr-FR" sz="2400" b="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Arial Unicode MS" pitchFamily="34" charset="-128"/>
                <a:cs typeface="Arial" pitchFamily="34" charset="0"/>
              </a:rPr>
              <a:t> </a:t>
            </a:r>
            <a:r>
              <a:rPr kumimoji="0" lang="fr-F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Arial Unicode MS" pitchFamily="34" charset="-128"/>
                <a:cs typeface="Arial" pitchFamily="34" charset="0"/>
              </a:rPr>
              <a:t>avec sonde à ballonnet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2"/>
              </a:buClr>
              <a:buFont typeface="Arial" pitchFamily="34" charset="0"/>
              <a:buChar char="•"/>
            </a:pPr>
            <a:r>
              <a:rPr kumimoji="0" lang="fr-F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Arial Unicode MS" pitchFamily="34" charset="-128"/>
                <a:cs typeface="Arial" pitchFamily="34" charset="0"/>
              </a:rPr>
              <a:t> Travail de la poussée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chemeClr val="accent2"/>
              </a:buClr>
              <a:buSzTx/>
              <a:buFontTx/>
              <a:buChar char="•"/>
              <a:tabLst/>
            </a:pPr>
            <a:r>
              <a:rPr lang="fr-FR" sz="2400" dirty="0" smtClean="0">
                <a:solidFill>
                  <a:srgbClr val="000000"/>
                </a:solidFill>
                <a:latin typeface="Arial" pitchFamily="34" charset="0"/>
                <a:ea typeface="Arial Unicode MS" pitchFamily="34" charset="-128"/>
                <a:cs typeface="Arial" pitchFamily="34" charset="0"/>
              </a:rPr>
              <a:t> Conseils hygiéno-diététiques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chemeClr val="accent2"/>
              </a:buClr>
              <a:buSzTx/>
              <a:buFontTx/>
              <a:buChar char="•"/>
              <a:tabLst/>
            </a:pPr>
            <a:r>
              <a:rPr lang="fr-FR" sz="2400" dirty="0" smtClean="0">
                <a:solidFill>
                  <a:srgbClr val="000000"/>
                </a:solidFill>
                <a:latin typeface="Arial" pitchFamily="34" charset="0"/>
                <a:ea typeface="Arial Unicode MS" pitchFamily="34" charset="-128"/>
                <a:cs typeface="Arial" pitchFamily="34" charset="0"/>
              </a:rPr>
              <a:t> Montres et alarmes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chemeClr val="accent2"/>
              </a:buClr>
              <a:buSzTx/>
              <a:buFontTx/>
              <a:buChar char="•"/>
              <a:tabLst/>
            </a:pPr>
            <a:r>
              <a:rPr lang="fr-FR" sz="2400" dirty="0" smtClean="0">
                <a:solidFill>
                  <a:srgbClr val="000000"/>
                </a:solidFill>
                <a:latin typeface="Arial" pitchFamily="34" charset="0"/>
                <a:ea typeface="Arial Unicode MS" pitchFamily="34" charset="-128"/>
                <a:cs typeface="Arial" pitchFamily="34" charset="0"/>
              </a:rPr>
              <a:t> Hypnose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2060"/>
              </a:buClr>
              <a:buSzTx/>
              <a:buFontTx/>
              <a:buChar char="•"/>
              <a:tabLst/>
            </a:pPr>
            <a:endParaRPr kumimoji="0" lang="fr-FR" sz="2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Arial Unicode MS" pitchFamily="34" charset="-128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2060"/>
              </a:buClr>
              <a:buSzTx/>
              <a:buFontTx/>
              <a:buChar char="•"/>
              <a:tabLst/>
            </a:pPr>
            <a:endParaRPr lang="fr-FR" sz="2400" dirty="0">
              <a:solidFill>
                <a:srgbClr val="000000"/>
              </a:solidFill>
              <a:latin typeface="Arial" pitchFamily="34" charset="0"/>
              <a:ea typeface="Arial Unicode MS" pitchFamily="34" charset="-128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2060"/>
              </a:buClr>
              <a:buSzTx/>
              <a:buFontTx/>
              <a:buChar char="•"/>
              <a:tabLst/>
            </a:pPr>
            <a:endParaRPr kumimoji="0" lang="fr-FR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0490" name="Picture 10" descr="C:\Users\Proprietaire\Downloads\IMG_1654 2.jpeg"/>
          <p:cNvPicPr>
            <a:picLocks noChangeAspect="1" noChangeArrowheads="1"/>
          </p:cNvPicPr>
          <p:nvPr/>
        </p:nvPicPr>
        <p:blipFill rotWithShape="1">
          <a:blip r:embed="rId2" cstate="print">
            <a:biLevel thresh="50000"/>
          </a:blip>
          <a:srcRect l="6687" t="4115" r="11715" b="7534"/>
          <a:stretch/>
        </p:blipFill>
        <p:spPr bwMode="auto">
          <a:xfrm>
            <a:off x="5000628" y="3786190"/>
            <a:ext cx="3295630" cy="2229397"/>
          </a:xfrm>
          <a:prstGeom prst="rect">
            <a:avLst/>
          </a:prstGeom>
          <a:noFill/>
        </p:spPr>
      </p:pic>
      <p:sp>
        <p:nvSpPr>
          <p:cNvPr id="4" name="Titre 1"/>
          <p:cNvSpPr txBox="1">
            <a:spLocks/>
          </p:cNvSpPr>
          <p:nvPr/>
        </p:nvSpPr>
        <p:spPr>
          <a:xfrm>
            <a:off x="571472" y="785794"/>
            <a:ext cx="8305800" cy="1143000"/>
          </a:xfrm>
          <a:prstGeom prst="rect">
            <a:avLst/>
          </a:prstGeom>
        </p:spPr>
        <p:txBody>
          <a:bodyPr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fr-FR" dirty="0" smtClean="0">
                <a:solidFill>
                  <a:schemeClr val="accent2"/>
                </a:solidFill>
              </a:rPr>
              <a:t>Outils : </a:t>
            </a:r>
            <a:endParaRPr lang="fr-FR" dirty="0">
              <a:solidFill>
                <a:schemeClr val="accent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fr-FR" sz="4500" dirty="0">
                <a:solidFill>
                  <a:schemeClr val="accent2"/>
                </a:solidFill>
              </a:rPr>
              <a:t>Prise en charge </a:t>
            </a:r>
            <a:r>
              <a:rPr lang="fr-FR" sz="4500" dirty="0" smtClean="0">
                <a:solidFill>
                  <a:schemeClr val="accent2"/>
                </a:solidFill>
              </a:rPr>
              <a:t>pluridisciplinaire</a:t>
            </a:r>
            <a:endParaRPr lang="fr-FR" sz="4500" dirty="0">
              <a:solidFill>
                <a:schemeClr val="accent2"/>
              </a:solidFill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571472" y="2000240"/>
            <a:ext cx="8358246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fontAlgn="base">
              <a:buClr>
                <a:schemeClr val="accent2"/>
              </a:buClr>
              <a:buFont typeface="Arial" pitchFamily="34" charset="0"/>
              <a:buChar char="•"/>
            </a:pPr>
            <a:r>
              <a:rPr lang="fr-FR" sz="2400" dirty="0" smtClean="0">
                <a:latin typeface="Arial" pitchFamily="34" charset="0"/>
                <a:cs typeface="Arial" pitchFamily="34" charset="0"/>
              </a:rPr>
              <a:t> Médecin </a:t>
            </a:r>
            <a:r>
              <a:rPr lang="fr-FR" sz="2400" dirty="0">
                <a:latin typeface="Arial" pitchFamily="34" charset="0"/>
                <a:cs typeface="Arial" pitchFamily="34" charset="0"/>
              </a:rPr>
              <a:t>généraliste ou </a:t>
            </a:r>
            <a:r>
              <a:rPr lang="fr-FR" sz="2400" dirty="0" smtClean="0">
                <a:latin typeface="Arial" pitchFamily="34" charset="0"/>
                <a:cs typeface="Arial" pitchFamily="34" charset="0"/>
              </a:rPr>
              <a:t>pédiatre</a:t>
            </a:r>
            <a:endParaRPr lang="fr-FR" sz="2400" dirty="0">
              <a:latin typeface="Arial" pitchFamily="34" charset="0"/>
              <a:cs typeface="Arial" pitchFamily="34" charset="0"/>
            </a:endParaRPr>
          </a:p>
          <a:p>
            <a:pPr lvl="0" fontAlgn="base">
              <a:buClr>
                <a:schemeClr val="accent2"/>
              </a:buClr>
              <a:buFont typeface="Arial" pitchFamily="34" charset="0"/>
              <a:buChar char="•"/>
            </a:pPr>
            <a:r>
              <a:rPr lang="fr-FR" sz="2400" dirty="0" smtClean="0">
                <a:latin typeface="Arial" pitchFamily="34" charset="0"/>
                <a:cs typeface="Arial" pitchFamily="34" charset="0"/>
              </a:rPr>
              <a:t> Médecin </a:t>
            </a:r>
            <a:r>
              <a:rPr lang="fr-FR" sz="2400" dirty="0">
                <a:latin typeface="Arial" pitchFamily="34" charset="0"/>
                <a:cs typeface="Arial" pitchFamily="34" charset="0"/>
              </a:rPr>
              <a:t>spécialiste : </a:t>
            </a:r>
            <a:r>
              <a:rPr lang="fr-FR" sz="2400" dirty="0" smtClean="0">
                <a:latin typeface="Arial" pitchFamily="34" charset="0"/>
                <a:cs typeface="Arial" pitchFamily="34" charset="0"/>
              </a:rPr>
              <a:t>gastro-pédiatre </a:t>
            </a:r>
            <a:r>
              <a:rPr lang="fr-FR" sz="2400" dirty="0">
                <a:latin typeface="Arial" pitchFamily="34" charset="0"/>
                <a:cs typeface="Arial" pitchFamily="34" charset="0"/>
              </a:rPr>
              <a:t>ou </a:t>
            </a:r>
            <a:r>
              <a:rPr lang="fr-FR" sz="2400" dirty="0" err="1" smtClean="0">
                <a:latin typeface="Arial" pitchFamily="34" charset="0"/>
                <a:cs typeface="Arial" pitchFamily="34" charset="0"/>
              </a:rPr>
              <a:t>néphro</a:t>
            </a:r>
            <a:r>
              <a:rPr lang="fr-FR" sz="2400" dirty="0" smtClean="0">
                <a:latin typeface="Arial" pitchFamily="34" charset="0"/>
                <a:cs typeface="Arial" pitchFamily="34" charset="0"/>
              </a:rPr>
              <a:t>-pédiatre</a:t>
            </a:r>
            <a:endParaRPr lang="fr-FR" sz="2400" dirty="0">
              <a:latin typeface="Arial" pitchFamily="34" charset="0"/>
              <a:cs typeface="Arial" pitchFamily="34" charset="0"/>
            </a:endParaRPr>
          </a:p>
          <a:p>
            <a:pPr lvl="0" fontAlgn="base">
              <a:buClr>
                <a:schemeClr val="accent2"/>
              </a:buClr>
              <a:buFont typeface="Arial" pitchFamily="34" charset="0"/>
              <a:buChar char="•"/>
            </a:pPr>
            <a:r>
              <a:rPr lang="fr-FR" sz="2400" dirty="0" smtClean="0">
                <a:latin typeface="Arial" pitchFamily="34" charset="0"/>
                <a:cs typeface="Arial" pitchFamily="34" charset="0"/>
              </a:rPr>
              <a:t> Pédopsychiatre</a:t>
            </a:r>
            <a:endParaRPr lang="fr-FR" sz="2400" dirty="0">
              <a:latin typeface="Arial" pitchFamily="34" charset="0"/>
              <a:cs typeface="Arial" pitchFamily="34" charset="0"/>
            </a:endParaRPr>
          </a:p>
          <a:p>
            <a:pPr lvl="0" fontAlgn="base">
              <a:buClr>
                <a:schemeClr val="accent2"/>
              </a:buClr>
              <a:buFont typeface="Arial" pitchFamily="34" charset="0"/>
              <a:buChar char="•"/>
            </a:pPr>
            <a:r>
              <a:rPr lang="fr-FR" sz="2400" dirty="0" smtClean="0">
                <a:latin typeface="Arial" pitchFamily="34" charset="0"/>
                <a:cs typeface="Arial" pitchFamily="34" charset="0"/>
              </a:rPr>
              <a:t> Psychologue</a:t>
            </a:r>
            <a:endParaRPr lang="fr-FR" sz="2400" dirty="0">
              <a:latin typeface="Arial" pitchFamily="34" charset="0"/>
              <a:cs typeface="Arial" pitchFamily="34" charset="0"/>
            </a:endParaRPr>
          </a:p>
          <a:p>
            <a:pPr lvl="0" fontAlgn="base">
              <a:buClr>
                <a:schemeClr val="accent2"/>
              </a:buClr>
              <a:buFont typeface="Arial" pitchFamily="34" charset="0"/>
              <a:buChar char="•"/>
            </a:pPr>
            <a:r>
              <a:rPr lang="fr-FR" sz="2400" dirty="0" smtClean="0">
                <a:latin typeface="Arial" pitchFamily="34" charset="0"/>
                <a:cs typeface="Arial" pitchFamily="34" charset="0"/>
              </a:rPr>
              <a:t> Kinésithérapeute</a:t>
            </a:r>
            <a:endParaRPr lang="fr-FR" sz="2400" dirty="0">
              <a:latin typeface="Arial" pitchFamily="34" charset="0"/>
              <a:cs typeface="Arial" pitchFamily="34" charset="0"/>
            </a:endParaRPr>
          </a:p>
          <a:p>
            <a:pPr lvl="0" fontAlgn="base">
              <a:buClr>
                <a:schemeClr val="accent2"/>
              </a:buClr>
              <a:buFont typeface="Arial" pitchFamily="34" charset="0"/>
              <a:buChar char="•"/>
            </a:pPr>
            <a:r>
              <a:rPr lang="fr-FR" sz="2400" dirty="0" smtClean="0">
                <a:latin typeface="Arial" pitchFamily="34" charset="0"/>
                <a:cs typeface="Arial" pitchFamily="34" charset="0"/>
              </a:rPr>
              <a:t> Psychomotricien</a:t>
            </a:r>
            <a:endParaRPr lang="fr-FR" sz="2400" dirty="0">
              <a:latin typeface="Arial" pitchFamily="34" charset="0"/>
              <a:cs typeface="Arial" pitchFamily="34" charset="0"/>
            </a:endParaRPr>
          </a:p>
          <a:p>
            <a:pPr fontAlgn="base">
              <a:buClr>
                <a:schemeClr val="accent2"/>
              </a:buClr>
              <a:buFont typeface="Arial" pitchFamily="34" charset="0"/>
              <a:buChar char="•"/>
            </a:pPr>
            <a:r>
              <a:rPr lang="fr-FR" sz="2400" dirty="0" smtClean="0">
                <a:latin typeface="Arial" pitchFamily="34" charset="0"/>
                <a:cs typeface="Arial" pitchFamily="34" charset="0"/>
              </a:rPr>
              <a:t> Sophrologue</a:t>
            </a:r>
          </a:p>
          <a:p>
            <a:pPr fontAlgn="base">
              <a:buClr>
                <a:schemeClr val="accent2"/>
              </a:buClr>
              <a:buFont typeface="Arial" pitchFamily="34" charset="0"/>
              <a:buChar char="•"/>
            </a:pPr>
            <a:r>
              <a:rPr lang="fr-FR" sz="2400" dirty="0" smtClean="0">
                <a:latin typeface="Arial" pitchFamily="34" charset="0"/>
                <a:cs typeface="Arial" pitchFamily="34" charset="0"/>
              </a:rPr>
              <a:t> L’équipe enseignante</a:t>
            </a:r>
          </a:p>
          <a:p>
            <a:pPr fontAlgn="base">
              <a:buClr>
                <a:schemeClr val="accent2"/>
              </a:buClr>
              <a:buFont typeface="Arial" pitchFamily="34" charset="0"/>
              <a:buChar char="•"/>
            </a:pPr>
            <a:r>
              <a:rPr lang="fr-FR" sz="2400" dirty="0" smtClean="0">
                <a:latin typeface="Arial" pitchFamily="34" charset="0"/>
                <a:cs typeface="Arial" pitchFamily="34" charset="0"/>
              </a:rPr>
              <a:t> …</a:t>
            </a:r>
          </a:p>
          <a:p>
            <a:pPr lvl="0" fontAlgn="base">
              <a:buClr>
                <a:schemeClr val="accent2"/>
              </a:buClr>
              <a:buFont typeface="Arial" pitchFamily="34" charset="0"/>
              <a:buChar char="•"/>
            </a:pPr>
            <a:endParaRPr lang="fr-FR" sz="24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286380" y="3286124"/>
            <a:ext cx="2788824" cy="197916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>
                <a:solidFill>
                  <a:schemeClr val="accent2"/>
                </a:solidFill>
              </a:rPr>
              <a:t>Organismes de </a:t>
            </a:r>
            <a:r>
              <a:rPr lang="fr-FR" dirty="0" smtClean="0">
                <a:solidFill>
                  <a:schemeClr val="accent2"/>
                </a:solidFill>
              </a:rPr>
              <a:t>formation :</a:t>
            </a:r>
            <a:endParaRPr lang="fr-FR" dirty="0">
              <a:solidFill>
                <a:schemeClr val="accent2"/>
              </a:solidFill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500034" y="2071678"/>
            <a:ext cx="8072494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 fontAlgn="base">
              <a:buClr>
                <a:schemeClr val="accent2"/>
              </a:buClr>
              <a:buFont typeface="Arial" pitchFamily="34" charset="0"/>
              <a:buChar char="•"/>
            </a:pPr>
            <a:r>
              <a:rPr lang="fr-FR" sz="2400" b="1" dirty="0" smtClean="0">
                <a:latin typeface="Arial" pitchFamily="34" charset="0"/>
                <a:cs typeface="Arial" pitchFamily="34" charset="0"/>
              </a:rPr>
              <a:t> IPPP</a:t>
            </a:r>
            <a:r>
              <a:rPr lang="fr-FR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fr-FR" sz="2400" dirty="0">
                <a:latin typeface="Arial" pitchFamily="34" charset="0"/>
                <a:cs typeface="Arial" pitchFamily="34" charset="0"/>
              </a:rPr>
              <a:t>: Institut de Formation en </a:t>
            </a:r>
            <a:r>
              <a:rPr lang="fr-FR" sz="2400" dirty="0" smtClean="0">
                <a:latin typeface="Arial" pitchFamily="34" charset="0"/>
                <a:cs typeface="Arial" pitchFamily="34" charset="0"/>
              </a:rPr>
              <a:t>Pelvi-</a:t>
            </a:r>
            <a:r>
              <a:rPr lang="fr-FR" sz="2400" dirty="0" err="1" smtClean="0">
                <a:latin typeface="Arial" pitchFamily="34" charset="0"/>
                <a:cs typeface="Arial" pitchFamily="34" charset="0"/>
              </a:rPr>
              <a:t>Périnéologie</a:t>
            </a:r>
            <a:r>
              <a:rPr lang="fr-FR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fr-FR" sz="2400" dirty="0">
                <a:latin typeface="Arial" pitchFamily="34" charset="0"/>
                <a:cs typeface="Arial" pitchFamily="34" charset="0"/>
              </a:rPr>
              <a:t>de </a:t>
            </a:r>
            <a:r>
              <a:rPr lang="fr-FR" sz="2400" dirty="0" smtClean="0">
                <a:latin typeface="Arial" pitchFamily="34" charset="0"/>
                <a:cs typeface="Arial" pitchFamily="34" charset="0"/>
              </a:rPr>
              <a:t>Paris : </a:t>
            </a:r>
            <a:r>
              <a:rPr lang="fr-FR" sz="2400" u="sng" dirty="0">
                <a:latin typeface="Arial" pitchFamily="34" charset="0"/>
                <a:cs typeface="Arial" pitchFamily="34" charset="0"/>
                <a:hlinkClick r:id="rId2"/>
              </a:rPr>
              <a:t>ippp.fr</a:t>
            </a:r>
            <a:endParaRPr lang="fr-FR" sz="2400" dirty="0">
              <a:latin typeface="Arial" pitchFamily="34" charset="0"/>
              <a:cs typeface="Arial" pitchFamily="34" charset="0"/>
            </a:endParaRPr>
          </a:p>
          <a:p>
            <a:pPr lvl="0" algn="just" fontAlgn="base">
              <a:buClr>
                <a:schemeClr val="accent2"/>
              </a:buClr>
              <a:buFont typeface="Arial" pitchFamily="34" charset="0"/>
              <a:buChar char="•"/>
            </a:pPr>
            <a:r>
              <a:rPr lang="fr-FR" sz="2400" b="1" dirty="0" smtClean="0">
                <a:latin typeface="Arial" pitchFamily="34" charset="0"/>
                <a:cs typeface="Arial" pitchFamily="34" charset="0"/>
              </a:rPr>
              <a:t> EIRPP </a:t>
            </a:r>
            <a:r>
              <a:rPr lang="fr-FR" sz="2400" dirty="0" smtClean="0">
                <a:latin typeface="Arial" pitchFamily="34" charset="0"/>
                <a:cs typeface="Arial" pitchFamily="34" charset="0"/>
              </a:rPr>
              <a:t>: </a:t>
            </a:r>
            <a:r>
              <a:rPr lang="fr-FR" sz="2400" dirty="0">
                <a:latin typeface="Arial" pitchFamily="34" charset="0"/>
                <a:cs typeface="Arial" pitchFamily="34" charset="0"/>
              </a:rPr>
              <a:t>Ecole Internationale de Rééducation du Plancher Pelvien </a:t>
            </a:r>
            <a:r>
              <a:rPr lang="fr-FR" sz="2400" dirty="0" smtClean="0">
                <a:latin typeface="Arial" pitchFamily="34" charset="0"/>
                <a:cs typeface="Arial" pitchFamily="34" charset="0"/>
              </a:rPr>
              <a:t>: </a:t>
            </a:r>
            <a:r>
              <a:rPr lang="fr-FR" sz="2400" u="sng" dirty="0" smtClean="0">
                <a:latin typeface="Arial" pitchFamily="34" charset="0"/>
                <a:cs typeface="Arial" pitchFamily="34" charset="0"/>
                <a:hlinkClick r:id="rId3"/>
              </a:rPr>
              <a:t>eirpp.com</a:t>
            </a:r>
            <a:endParaRPr lang="fr-FR" sz="2400" dirty="0">
              <a:latin typeface="Arial" pitchFamily="34" charset="0"/>
              <a:cs typeface="Arial" pitchFamily="34" charset="0"/>
            </a:endParaRPr>
          </a:p>
          <a:p>
            <a:pPr lvl="0" algn="just" fontAlgn="base">
              <a:buClr>
                <a:schemeClr val="accent2"/>
              </a:buClr>
              <a:buFont typeface="Arial" pitchFamily="34" charset="0"/>
              <a:buChar char="•"/>
            </a:pPr>
            <a:r>
              <a:rPr lang="fr-FR" sz="2400" b="1" dirty="0" smtClean="0">
                <a:latin typeface="Arial" pitchFamily="34" charset="0"/>
                <a:cs typeface="Arial" pitchFamily="34" charset="0"/>
              </a:rPr>
              <a:t> ITMP </a:t>
            </a:r>
            <a:r>
              <a:rPr lang="fr-FR" sz="2400" dirty="0" smtClean="0">
                <a:latin typeface="Arial" pitchFamily="34" charset="0"/>
                <a:cs typeface="Arial" pitchFamily="34" charset="0"/>
              </a:rPr>
              <a:t>: </a:t>
            </a:r>
            <a:r>
              <a:rPr lang="fr-FR" sz="2400" dirty="0">
                <a:latin typeface="Arial" pitchFamily="34" charset="0"/>
                <a:cs typeface="Arial" pitchFamily="34" charset="0"/>
              </a:rPr>
              <a:t>Institut de Thérapie Manuelle et de </a:t>
            </a:r>
            <a:r>
              <a:rPr lang="fr-FR" sz="2400" dirty="0" smtClean="0">
                <a:latin typeface="Arial" pitchFamily="34" charset="0"/>
                <a:cs typeface="Arial" pitchFamily="34" charset="0"/>
              </a:rPr>
              <a:t>Physiothérapie : </a:t>
            </a:r>
            <a:r>
              <a:rPr lang="fr-FR" sz="2400" u="sng" dirty="0">
                <a:latin typeface="Arial" pitchFamily="34" charset="0"/>
                <a:cs typeface="Arial" pitchFamily="34" charset="0"/>
                <a:hlinkClick r:id="rId4"/>
              </a:rPr>
              <a:t>itmp.fr</a:t>
            </a:r>
          </a:p>
          <a:p>
            <a:pPr lvl="0" algn="just" fontAlgn="base">
              <a:buClr>
                <a:schemeClr val="accent2"/>
              </a:buClr>
              <a:buFont typeface="Arial" pitchFamily="34" charset="0"/>
              <a:buChar char="•"/>
            </a:pPr>
            <a:r>
              <a:rPr lang="fr-FR" sz="2400" b="1" dirty="0" smtClean="0">
                <a:latin typeface="Arial" pitchFamily="34" charset="0"/>
                <a:cs typeface="Arial" pitchFamily="34" charset="0"/>
              </a:rPr>
              <a:t> Méthode Guillarme </a:t>
            </a:r>
            <a:r>
              <a:rPr lang="fr-FR" sz="2400" dirty="0" smtClean="0">
                <a:latin typeface="Arial" pitchFamily="34" charset="0"/>
                <a:cs typeface="Arial" pitchFamily="34" charset="0"/>
              </a:rPr>
              <a:t>: </a:t>
            </a:r>
            <a:r>
              <a:rPr lang="fr-FR" sz="2400" u="sng" dirty="0">
                <a:latin typeface="Arial" pitchFamily="34" charset="0"/>
                <a:cs typeface="Arial" pitchFamily="34" charset="0"/>
                <a:hlinkClick r:id="rId4"/>
              </a:rPr>
              <a:t>méthode-guillarme.com</a:t>
            </a:r>
            <a:endParaRPr lang="fr-FR" sz="2400" dirty="0">
              <a:latin typeface="Arial" pitchFamily="34" charset="0"/>
              <a:cs typeface="Arial" pitchFamily="34" charset="0"/>
            </a:endParaRPr>
          </a:p>
          <a:p>
            <a:pPr lvl="0" algn="just" fontAlgn="base">
              <a:buClr>
                <a:schemeClr val="accent2"/>
              </a:buClr>
              <a:buFont typeface="Arial" pitchFamily="34" charset="0"/>
              <a:buChar char="•"/>
            </a:pPr>
            <a:r>
              <a:rPr lang="fr-FR" sz="2400" b="1" dirty="0" smtClean="0">
                <a:latin typeface="Arial" pitchFamily="34" charset="0"/>
                <a:cs typeface="Arial" pitchFamily="34" charset="0"/>
              </a:rPr>
              <a:t> MKNG </a:t>
            </a:r>
            <a:r>
              <a:rPr lang="fr-FR" sz="2400" b="1" dirty="0">
                <a:latin typeface="Arial" pitchFamily="34" charset="0"/>
                <a:cs typeface="Arial" pitchFamily="34" charset="0"/>
              </a:rPr>
              <a:t>Formations </a:t>
            </a:r>
            <a:r>
              <a:rPr lang="fr-FR" sz="2400" dirty="0">
                <a:latin typeface="Arial" pitchFamily="34" charset="0"/>
                <a:cs typeface="Arial" pitchFamily="34" charset="0"/>
              </a:rPr>
              <a:t>: </a:t>
            </a:r>
            <a:r>
              <a:rPr lang="fr-FR" sz="2400" u="sng" dirty="0">
                <a:latin typeface="Arial" pitchFamily="34" charset="0"/>
                <a:cs typeface="Arial" pitchFamily="34" charset="0"/>
                <a:hlinkClick r:id="rId4"/>
              </a:rPr>
              <a:t>mkngformations.fr</a:t>
            </a:r>
          </a:p>
          <a:p>
            <a:pPr lvl="0" algn="just" fontAlgn="base">
              <a:buClr>
                <a:schemeClr val="accent2"/>
              </a:buClr>
              <a:buFont typeface="Arial" pitchFamily="34" charset="0"/>
              <a:buChar char="•"/>
            </a:pPr>
            <a:r>
              <a:rPr lang="fr-FR" sz="2400" b="1" dirty="0" smtClean="0">
                <a:latin typeface="Arial" pitchFamily="34" charset="0"/>
                <a:cs typeface="Arial" pitchFamily="34" charset="0"/>
              </a:rPr>
              <a:t> INK Formations </a:t>
            </a:r>
            <a:r>
              <a:rPr lang="fr-FR" sz="2400" dirty="0" smtClean="0">
                <a:latin typeface="Arial" pitchFamily="34" charset="0"/>
                <a:cs typeface="Arial" pitchFamily="34" charset="0"/>
              </a:rPr>
              <a:t>: </a:t>
            </a:r>
            <a:r>
              <a:rPr lang="fr-FR" sz="2400" u="sng" dirty="0">
                <a:latin typeface="Arial" pitchFamily="34" charset="0"/>
                <a:cs typeface="Arial" pitchFamily="34" charset="0"/>
                <a:hlinkClick r:id="rId5"/>
              </a:rPr>
              <a:t>ink-formation.com</a:t>
            </a:r>
            <a:endParaRPr lang="fr-FR" sz="2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500042"/>
            <a:ext cx="8305800" cy="1143000"/>
          </a:xfrm>
        </p:spPr>
        <p:txBody>
          <a:bodyPr>
            <a:normAutofit/>
          </a:bodyPr>
          <a:lstStyle/>
          <a:p>
            <a:r>
              <a:rPr lang="fr-FR" dirty="0" smtClean="0">
                <a:solidFill>
                  <a:schemeClr val="accent2"/>
                </a:solidFill>
              </a:rPr>
              <a:t>Bibliographie et liens :</a:t>
            </a:r>
            <a:endParaRPr lang="fr-FR" dirty="0"/>
          </a:p>
        </p:txBody>
      </p:sp>
      <p:sp>
        <p:nvSpPr>
          <p:cNvPr id="4" name="ZoneTexte 3"/>
          <p:cNvSpPr txBox="1"/>
          <p:nvPr/>
        </p:nvSpPr>
        <p:spPr>
          <a:xfrm>
            <a:off x="571472" y="1428736"/>
            <a:ext cx="6065087" cy="4770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chemeClr val="accent2"/>
              </a:buClr>
            </a:pP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>
              <a:buClr>
                <a:schemeClr val="accent2"/>
              </a:buClr>
              <a:buFont typeface="Arial" pitchFamily="34" charset="0"/>
              <a:buChar char="•"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L’enfant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propre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mode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d’emploi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: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Lucile POUMARAT-PRALUS, </a:t>
            </a:r>
            <a:r>
              <a:rPr lang="en-US" sz="2000" i="1" dirty="0" smtClean="0">
                <a:latin typeface="Arial" pitchFamily="34" charset="0"/>
                <a:cs typeface="Arial" pitchFamily="34" charset="0"/>
              </a:rPr>
              <a:t>Edition Robert </a:t>
            </a:r>
            <a:r>
              <a:rPr lang="en-US" sz="2000" i="1" dirty="0" err="1" smtClean="0">
                <a:latin typeface="Arial" pitchFamily="34" charset="0"/>
                <a:cs typeface="Arial" pitchFamily="34" charset="0"/>
              </a:rPr>
              <a:t>Jauze</a:t>
            </a:r>
            <a:endParaRPr lang="en-US" sz="2000" i="1" dirty="0" smtClean="0">
              <a:latin typeface="Arial" pitchFamily="34" charset="0"/>
              <a:cs typeface="Arial" pitchFamily="34" charset="0"/>
            </a:endParaRPr>
          </a:p>
          <a:p>
            <a:pPr>
              <a:buClr>
                <a:schemeClr val="accent2"/>
              </a:buClr>
              <a:buFont typeface="Arial" pitchFamily="34" charset="0"/>
              <a:buChar char="•"/>
            </a:pPr>
            <a:endParaRPr lang="en-US" sz="2000" i="1" dirty="0" smtClean="0">
              <a:latin typeface="Arial" pitchFamily="34" charset="0"/>
              <a:cs typeface="Arial" pitchFamily="34" charset="0"/>
            </a:endParaRPr>
          </a:p>
          <a:p>
            <a:pPr>
              <a:buClr>
                <a:schemeClr val="accent2"/>
              </a:buClr>
              <a:buFont typeface="Arial" pitchFamily="34" charset="0"/>
              <a:buChar char="•"/>
            </a:pPr>
            <a:r>
              <a:rPr lang="en-US" sz="24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Pelvi-Perinéologie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: Du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symptôme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au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traitement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: Bo, </a:t>
            </a:r>
            <a:r>
              <a:rPr lang="en-US" sz="2000" i="1" dirty="0" smtClean="0">
                <a:latin typeface="Arial" pitchFamily="34" charset="0"/>
                <a:cs typeface="Arial" pitchFamily="34" charset="0"/>
              </a:rPr>
              <a:t>Edition </a:t>
            </a:r>
            <a:r>
              <a:rPr lang="en-US" sz="2000" i="1" dirty="0" err="1" smtClean="0">
                <a:latin typeface="Arial" pitchFamily="34" charset="0"/>
                <a:cs typeface="Arial" pitchFamily="34" charset="0"/>
              </a:rPr>
              <a:t>Sauramps</a:t>
            </a:r>
            <a:r>
              <a:rPr lang="en-US" sz="2000" i="1" dirty="0" smtClean="0">
                <a:latin typeface="Arial" pitchFamily="34" charset="0"/>
                <a:cs typeface="Arial" pitchFamily="34" charset="0"/>
              </a:rPr>
              <a:t> Medical</a:t>
            </a:r>
          </a:p>
          <a:p>
            <a:pPr>
              <a:buClr>
                <a:schemeClr val="accent1"/>
              </a:buClr>
            </a:pP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>
              <a:buClr>
                <a:schemeClr val="accent2"/>
              </a:buClr>
              <a:buFont typeface="Arial" pitchFamily="34" charset="0"/>
              <a:buChar char="•"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 Association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Française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de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Pédiatrie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Ambulatoire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:</a:t>
            </a:r>
          </a:p>
          <a:p>
            <a:pPr>
              <a:buClr>
                <a:srgbClr val="002060"/>
              </a:buClr>
            </a:pP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Firmin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l’intestin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: </a:t>
            </a:r>
            <a:r>
              <a:rPr lang="en-US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  <a:hlinkClick r:id="rId3"/>
              </a:rPr>
              <a:t>https://youtu.be/ztmUBk-IIIo</a:t>
            </a:r>
            <a:endParaRPr lang="en-US" sz="24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>
              <a:buClr>
                <a:srgbClr val="002060"/>
              </a:buClr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Lili la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vessie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: </a:t>
            </a:r>
            <a:r>
              <a:rPr lang="en-US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  <a:hlinkClick r:id="rId4"/>
              </a:rPr>
              <a:t>https://youtu.be/tGZxX518e5g</a:t>
            </a:r>
            <a:endParaRPr lang="en-US" sz="24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34817" name="Picture 1" descr="C:\Users\Proprietaire\Desktop\OIP (2).jfif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715272" y="1428736"/>
            <a:ext cx="1023937" cy="1602684"/>
          </a:xfrm>
          <a:prstGeom prst="rect">
            <a:avLst/>
          </a:prstGeom>
          <a:noFill/>
        </p:spPr>
      </p:pic>
      <p:pic>
        <p:nvPicPr>
          <p:cNvPr id="3" name="Image 2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000892" y="4643446"/>
            <a:ext cx="1597096" cy="1207180"/>
          </a:xfrm>
          <a:prstGeom prst="rect">
            <a:avLst/>
          </a:prstGeom>
        </p:spPr>
      </p:pic>
      <p:pic>
        <p:nvPicPr>
          <p:cNvPr id="36867" name="Picture 3" descr="C:\Users\Proprietaire\Desktop\9782840236924-pelvi-perineologie-symptome-traitement_g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286512" y="2714620"/>
            <a:ext cx="980420" cy="147734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46176" y="1844824"/>
            <a:ext cx="7851648" cy="1828800"/>
          </a:xfrm>
        </p:spPr>
        <p:txBody>
          <a:bodyPr>
            <a:normAutofit fontScale="90000"/>
          </a:bodyPr>
          <a:lstStyle/>
          <a:p>
            <a:pPr algn="ctr"/>
            <a:r>
              <a:rPr lang="fr-FR" dirty="0"/>
              <a:t> </a:t>
            </a:r>
            <a:br>
              <a:rPr lang="fr-FR" dirty="0"/>
            </a:br>
            <a:r>
              <a:rPr lang="fr-FR" b="1" dirty="0">
                <a:solidFill>
                  <a:schemeClr val="tx1"/>
                </a:solidFill>
              </a:rPr>
              <a:t>Merci de votre </a:t>
            </a:r>
            <a:r>
              <a:rPr lang="fr-FR" b="1" dirty="0" smtClean="0">
                <a:solidFill>
                  <a:schemeClr val="tx1"/>
                </a:solidFill>
              </a:rPr>
              <a:t>attention</a:t>
            </a:r>
            <a:r>
              <a:rPr lang="fr-FR" dirty="0" smtClean="0"/>
              <a:t/>
            </a:r>
            <a:br>
              <a:rPr lang="fr-FR" dirty="0" smtClean="0"/>
            </a:br>
            <a:r>
              <a:rPr lang="fr-FR" dirty="0"/>
              <a:t/>
            </a:r>
            <a:br>
              <a:rPr lang="fr-FR" dirty="0"/>
            </a:br>
            <a:endParaRPr lang="fr-FR" dirty="0"/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905125" y="2564904"/>
            <a:ext cx="3333750" cy="33337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642910" y="2357430"/>
            <a:ext cx="8143900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Arial Unicode MS" pitchFamily="34" charset="-128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chemeClr val="accent2"/>
              </a:buClr>
              <a:buSzTx/>
              <a:buFont typeface="Arial" pitchFamily="34" charset="0"/>
              <a:buChar char="•"/>
              <a:tabLst/>
            </a:pPr>
            <a:r>
              <a:rPr kumimoji="0" lang="fr-F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Arial Unicode MS" pitchFamily="34" charset="-128"/>
                <a:cs typeface="Arial" pitchFamily="34" charset="0"/>
              </a:rPr>
              <a:t> Présentation des différents outils et techniques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chemeClr val="accent2"/>
              </a:buClr>
              <a:buSzTx/>
              <a:buFont typeface="Arial" pitchFamily="34" charset="0"/>
              <a:buChar char="•"/>
              <a:tabLst/>
            </a:pPr>
            <a:endParaRPr kumimoji="0" lang="fr-FR" sz="2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Arial Unicode MS" pitchFamily="34" charset="-128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chemeClr val="accent2"/>
              </a:buClr>
              <a:buSzTx/>
              <a:buFont typeface="Arial" pitchFamily="34" charset="0"/>
              <a:buChar char="•"/>
              <a:tabLst/>
            </a:pPr>
            <a:r>
              <a:rPr lang="fr-FR" sz="2400" dirty="0" smtClean="0">
                <a:solidFill>
                  <a:srgbClr val="000000"/>
                </a:solidFill>
                <a:latin typeface="Arial" pitchFamily="34" charset="0"/>
                <a:ea typeface="Arial Unicode MS" pitchFamily="34" charset="-128"/>
                <a:cs typeface="Arial" pitchFamily="34" charset="0"/>
              </a:rPr>
              <a:t> Partage d’</a:t>
            </a:r>
            <a:r>
              <a:rPr kumimoji="0" lang="fr-F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Arial Unicode MS" pitchFamily="34" charset="-128"/>
                <a:cs typeface="Arial" pitchFamily="34" charset="0"/>
              </a:rPr>
              <a:t>expérience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400" b="0" i="0" u="none" strike="noStrike" cap="none" normalizeH="0" baseline="0" dirty="0" smtClean="0">
              <a:ln>
                <a:noFill/>
              </a:ln>
              <a:solidFill>
                <a:schemeClr val="accent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785786" y="1071546"/>
            <a:ext cx="750099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fr-FR" sz="5000" dirty="0" smtClean="0">
                <a:solidFill>
                  <a:schemeClr val="accent2"/>
                </a:solidFill>
                <a:latin typeface="+mj-lt"/>
                <a:ea typeface="Arial Unicode MS" pitchFamily="34" charset="-128"/>
                <a:cs typeface="Arial" pitchFamily="34" charset="0"/>
              </a:rPr>
              <a:t>Objectifs</a:t>
            </a:r>
            <a:r>
              <a:rPr lang="fr-FR" sz="5000" b="1" dirty="0" smtClean="0">
                <a:solidFill>
                  <a:schemeClr val="accent2"/>
                </a:solidFill>
                <a:latin typeface="+mj-lt"/>
                <a:ea typeface="Arial Unicode MS" pitchFamily="34" charset="-128"/>
                <a:cs typeface="Arial" pitchFamily="34" charset="0"/>
              </a:rPr>
              <a:t>: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785786" y="1000108"/>
            <a:ext cx="7326301" cy="86177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5000" dirty="0" smtClean="0">
                <a:solidFill>
                  <a:schemeClr val="accent2"/>
                </a:solidFill>
                <a:latin typeface="+mj-lt"/>
                <a:ea typeface="Arial Unicode MS" pitchFamily="34" charset="-128"/>
                <a:cs typeface="Arial" pitchFamily="34" charset="0"/>
              </a:rPr>
              <a:t>Dysfonctions mictionnelles:</a:t>
            </a:r>
            <a:endParaRPr lang="fr-FR" sz="5000" dirty="0">
              <a:latin typeface="+mj-lt"/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1000100" y="2071678"/>
            <a:ext cx="7215238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  <a:buClr>
                <a:schemeClr val="accent2"/>
              </a:buClr>
              <a:buFont typeface="Arial" pitchFamily="34" charset="0"/>
              <a:buChar char="•"/>
            </a:pPr>
            <a:r>
              <a:rPr lang="fr-FR" sz="2400" dirty="0" smtClean="0">
                <a:solidFill>
                  <a:srgbClr val="000000"/>
                </a:solidFill>
                <a:latin typeface="Arial" pitchFamily="34" charset="0"/>
                <a:ea typeface="Arial Unicode MS" pitchFamily="34" charset="-128"/>
                <a:cs typeface="Arial" pitchFamily="34" charset="0"/>
              </a:rPr>
              <a:t> Fuites urinaires diurnes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  <a:buClr>
                <a:schemeClr val="accent2"/>
              </a:buClr>
              <a:buFont typeface="Arial" pitchFamily="34" charset="0"/>
              <a:buChar char="•"/>
            </a:pPr>
            <a:r>
              <a:rPr lang="fr-FR" sz="2400" dirty="0" smtClean="0">
                <a:solidFill>
                  <a:srgbClr val="000000"/>
                </a:solidFill>
                <a:latin typeface="Arial" pitchFamily="34" charset="0"/>
                <a:ea typeface="Arial Unicode MS" pitchFamily="34" charset="-128"/>
                <a:cs typeface="Arial" pitchFamily="34" charset="0"/>
              </a:rPr>
              <a:t> Enurésie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  <a:buClr>
                <a:schemeClr val="accent2"/>
              </a:buClr>
              <a:buFont typeface="Arial" pitchFamily="34" charset="0"/>
              <a:buChar char="•"/>
            </a:pPr>
            <a:r>
              <a:rPr lang="fr-FR" sz="2400" dirty="0" smtClean="0">
                <a:solidFill>
                  <a:srgbClr val="000000"/>
                </a:solidFill>
                <a:latin typeface="Arial" pitchFamily="34" charset="0"/>
                <a:ea typeface="Arial Unicode MS" pitchFamily="34" charset="-128"/>
                <a:cs typeface="Arial" pitchFamily="34" charset="0"/>
              </a:rPr>
              <a:t> Infections urinaires récidivantes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  <a:buClr>
                <a:schemeClr val="accent2"/>
              </a:buClr>
              <a:buFont typeface="Arial" pitchFamily="34" charset="0"/>
              <a:buChar char="•"/>
            </a:pPr>
            <a:r>
              <a:rPr lang="fr-FR" sz="2400" dirty="0" smtClean="0">
                <a:solidFill>
                  <a:srgbClr val="000000"/>
                </a:solidFill>
                <a:latin typeface="Arial" pitchFamily="34" charset="0"/>
                <a:ea typeface="Arial Unicode MS" pitchFamily="34" charset="-128"/>
                <a:cs typeface="Arial" pitchFamily="34" charset="0"/>
              </a:rPr>
              <a:t> </a:t>
            </a:r>
            <a:r>
              <a:rPr lang="fr-FR" sz="2400" dirty="0" err="1" smtClean="0">
                <a:solidFill>
                  <a:srgbClr val="000000"/>
                </a:solidFill>
                <a:latin typeface="Arial" pitchFamily="34" charset="0"/>
                <a:ea typeface="Arial Unicode MS" pitchFamily="34" charset="-128"/>
                <a:cs typeface="Arial" pitchFamily="34" charset="0"/>
              </a:rPr>
              <a:t>Dysynergie</a:t>
            </a:r>
            <a:r>
              <a:rPr lang="fr-FR" sz="2400" dirty="0" smtClean="0">
                <a:solidFill>
                  <a:srgbClr val="000000"/>
                </a:solidFill>
                <a:latin typeface="Arial" pitchFamily="34" charset="0"/>
                <a:ea typeface="Arial Unicode MS" pitchFamily="34" charset="-128"/>
                <a:cs typeface="Arial" pitchFamily="34" charset="0"/>
              </a:rPr>
              <a:t> </a:t>
            </a:r>
            <a:r>
              <a:rPr lang="fr-FR" sz="2400" dirty="0" err="1" smtClean="0">
                <a:solidFill>
                  <a:srgbClr val="000000"/>
                </a:solidFill>
                <a:latin typeface="Arial" pitchFamily="34" charset="0"/>
                <a:ea typeface="Arial Unicode MS" pitchFamily="34" charset="-128"/>
                <a:cs typeface="Arial" pitchFamily="34" charset="0"/>
              </a:rPr>
              <a:t>vésico</a:t>
            </a:r>
            <a:r>
              <a:rPr lang="fr-FR" sz="2400" dirty="0" smtClean="0">
                <a:solidFill>
                  <a:srgbClr val="000000"/>
                </a:solidFill>
                <a:latin typeface="Arial" pitchFamily="34" charset="0"/>
                <a:ea typeface="Arial Unicode MS" pitchFamily="34" charset="-128"/>
                <a:cs typeface="Arial" pitchFamily="34" charset="0"/>
              </a:rPr>
              <a:t>-sphinctérienne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  <a:buClr>
                <a:schemeClr val="accent2"/>
              </a:buClr>
              <a:buFont typeface="Arial" pitchFamily="34" charset="0"/>
              <a:buChar char="•"/>
            </a:pPr>
            <a:r>
              <a:rPr lang="fr-FR" sz="2400" dirty="0" smtClean="0">
                <a:solidFill>
                  <a:srgbClr val="000000"/>
                </a:solidFill>
                <a:latin typeface="Arial" pitchFamily="34" charset="0"/>
                <a:ea typeface="Arial Unicode MS" pitchFamily="34" charset="-128"/>
                <a:cs typeface="Arial" pitchFamily="34" charset="0"/>
              </a:rPr>
              <a:t> Hyperactivité vésicale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  <a:buClr>
                <a:schemeClr val="accent2"/>
              </a:buClr>
              <a:buFont typeface="Arial" pitchFamily="34" charset="0"/>
              <a:buChar char="•"/>
            </a:pPr>
            <a:r>
              <a:rPr lang="fr-FR" sz="2400" dirty="0" smtClean="0">
                <a:solidFill>
                  <a:srgbClr val="000000"/>
                </a:solidFill>
                <a:latin typeface="Arial" pitchFamily="34" charset="0"/>
                <a:ea typeface="Arial Unicode MS" pitchFamily="34" charset="-128"/>
                <a:cs typeface="Arial" pitchFamily="34" charset="0"/>
              </a:rPr>
              <a:t> Etiologie neurologique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  <a:buClr>
                <a:schemeClr val="accent2"/>
              </a:buClr>
              <a:buFont typeface="Arial" pitchFamily="34" charset="0"/>
              <a:buChar char="•"/>
            </a:pPr>
            <a:r>
              <a:rPr lang="fr-FR" sz="2400" dirty="0" smtClean="0">
                <a:solidFill>
                  <a:srgbClr val="000000"/>
                </a:solidFill>
                <a:latin typeface="Arial" pitchFamily="34" charset="0"/>
                <a:ea typeface="Arial Unicode MS" pitchFamily="34" charset="-128"/>
                <a:cs typeface="Arial" pitchFamily="34" charset="0"/>
              </a:rPr>
              <a:t> Malformations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  <a:buClr>
                <a:schemeClr val="accent2"/>
              </a:buClr>
              <a:buFont typeface="Arial" pitchFamily="34" charset="0"/>
              <a:buChar char="•"/>
            </a:pPr>
            <a:r>
              <a:rPr lang="fr-FR" sz="2400" dirty="0" smtClean="0">
                <a:solidFill>
                  <a:srgbClr val="000000"/>
                </a:solidFill>
                <a:latin typeface="Arial" pitchFamily="34" charset="0"/>
                <a:ea typeface="Arial Unicode MS" pitchFamily="34" charset="-128"/>
                <a:cs typeface="Arial" pitchFamily="34" charset="0"/>
              </a:rPr>
              <a:t> 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58646" y="1071546"/>
            <a:ext cx="8785354" cy="86177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5000" dirty="0" smtClean="0">
                <a:solidFill>
                  <a:schemeClr val="accent2"/>
                </a:solidFill>
                <a:latin typeface="+mj-lt"/>
                <a:ea typeface="Arial Unicode MS" pitchFamily="34" charset="-128"/>
                <a:cs typeface="Arial" pitchFamily="34" charset="0"/>
              </a:rPr>
              <a:t>Troubles digestifs et </a:t>
            </a:r>
            <a:r>
              <a:rPr lang="fr-FR" sz="5000" dirty="0" err="1" smtClean="0">
                <a:solidFill>
                  <a:schemeClr val="accent2"/>
                </a:solidFill>
                <a:latin typeface="+mj-lt"/>
                <a:ea typeface="Arial Unicode MS" pitchFamily="34" charset="-128"/>
                <a:cs typeface="Arial" pitchFamily="34" charset="0"/>
              </a:rPr>
              <a:t>ano</a:t>
            </a:r>
            <a:r>
              <a:rPr lang="fr-FR" sz="5000" dirty="0" smtClean="0">
                <a:solidFill>
                  <a:schemeClr val="accent2"/>
                </a:solidFill>
                <a:latin typeface="+mj-lt"/>
                <a:ea typeface="Arial Unicode MS" pitchFamily="34" charset="-128"/>
                <a:cs typeface="Arial" pitchFamily="34" charset="0"/>
              </a:rPr>
              <a:t>-rectaux:</a:t>
            </a:r>
            <a:endParaRPr lang="fr-FR" sz="5000" dirty="0">
              <a:latin typeface="+mj-lt"/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928662" y="2428868"/>
            <a:ext cx="7215238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  <a:buClr>
                <a:schemeClr val="accent2"/>
              </a:buClr>
              <a:buFont typeface="Arial" pitchFamily="34" charset="0"/>
              <a:buChar char="•"/>
            </a:pPr>
            <a:r>
              <a:rPr lang="fr-FR" sz="2400" dirty="0" smtClean="0">
                <a:solidFill>
                  <a:srgbClr val="000000"/>
                </a:solidFill>
                <a:latin typeface="Arial" pitchFamily="34" charset="0"/>
                <a:ea typeface="Arial Unicode MS" pitchFamily="34" charset="-128"/>
                <a:cs typeface="Arial" pitchFamily="34" charset="0"/>
              </a:rPr>
              <a:t> Constipation ( 25% des </a:t>
            </a:r>
            <a:r>
              <a:rPr lang="fr-FR" sz="2400" dirty="0" smtClean="0">
                <a:solidFill>
                  <a:srgbClr val="000000"/>
                </a:solidFill>
                <a:latin typeface="Arial" pitchFamily="34" charset="0"/>
                <a:ea typeface="Arial Unicode MS" pitchFamily="34" charset="-128"/>
                <a:cs typeface="Arial" pitchFamily="34" charset="0"/>
              </a:rPr>
              <a:t>consultations)</a:t>
            </a:r>
            <a:endParaRPr lang="fr-FR" sz="2400" dirty="0" smtClean="0">
              <a:solidFill>
                <a:srgbClr val="000000"/>
              </a:solidFill>
              <a:latin typeface="Arial" pitchFamily="34" charset="0"/>
              <a:ea typeface="Arial Unicode MS" pitchFamily="34" charset="-128"/>
              <a:cs typeface="Arial" pitchFamily="34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  <a:buClr>
                <a:schemeClr val="accent2"/>
              </a:buClr>
              <a:buFont typeface="Arial" pitchFamily="34" charset="0"/>
              <a:buChar char="•"/>
            </a:pPr>
            <a:r>
              <a:rPr lang="fr-FR" sz="2400" dirty="0" smtClean="0">
                <a:solidFill>
                  <a:srgbClr val="000000"/>
                </a:solidFill>
                <a:latin typeface="Arial" pitchFamily="34" charset="0"/>
                <a:ea typeface="Arial Unicode MS" pitchFamily="34" charset="-128"/>
                <a:cs typeface="Arial" pitchFamily="34" charset="0"/>
              </a:rPr>
              <a:t> Asynchronisme abdomino-périnéal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  <a:buClr>
                <a:schemeClr val="accent2"/>
              </a:buClr>
              <a:buFont typeface="Arial" pitchFamily="34" charset="0"/>
              <a:buChar char="•"/>
            </a:pPr>
            <a:r>
              <a:rPr lang="fr-FR" sz="2400" dirty="0" smtClean="0">
                <a:solidFill>
                  <a:srgbClr val="000000"/>
                </a:solidFill>
                <a:latin typeface="Arial" pitchFamily="34" charset="0"/>
                <a:ea typeface="Arial Unicode MS" pitchFamily="34" charset="-128"/>
                <a:cs typeface="Arial" pitchFamily="34" charset="0"/>
              </a:rPr>
              <a:t> Incontinence </a:t>
            </a:r>
            <a:r>
              <a:rPr lang="fr-FR" sz="2400" dirty="0" err="1" smtClean="0">
                <a:solidFill>
                  <a:srgbClr val="000000"/>
                </a:solidFill>
                <a:latin typeface="Arial" pitchFamily="34" charset="0"/>
                <a:ea typeface="Arial Unicode MS" pitchFamily="34" charset="-128"/>
                <a:cs typeface="Arial" pitchFamily="34" charset="0"/>
              </a:rPr>
              <a:t>rétentionnelle</a:t>
            </a:r>
            <a:endParaRPr lang="fr-FR" sz="2400" dirty="0" smtClean="0">
              <a:solidFill>
                <a:srgbClr val="000000"/>
              </a:solidFill>
              <a:latin typeface="Arial" pitchFamily="34" charset="0"/>
              <a:ea typeface="Arial Unicode MS" pitchFamily="34" charset="-128"/>
              <a:cs typeface="Arial" pitchFamily="34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  <a:buClr>
                <a:schemeClr val="accent2"/>
              </a:buClr>
              <a:buFont typeface="Arial" pitchFamily="34" charset="0"/>
              <a:buChar char="•"/>
            </a:pPr>
            <a:r>
              <a:rPr lang="fr-FR" sz="2400" dirty="0" smtClean="0">
                <a:solidFill>
                  <a:srgbClr val="000000"/>
                </a:solidFill>
                <a:latin typeface="Arial" pitchFamily="34" charset="0"/>
                <a:ea typeface="Arial Unicode MS" pitchFamily="34" charset="-128"/>
                <a:cs typeface="Arial" pitchFamily="34" charset="0"/>
              </a:rPr>
              <a:t> Encoprésie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  <a:buClr>
                <a:schemeClr val="accent2"/>
              </a:buClr>
              <a:buFont typeface="Arial" pitchFamily="34" charset="0"/>
              <a:buChar char="•"/>
            </a:pPr>
            <a:r>
              <a:rPr lang="fr-FR" sz="2400" dirty="0" smtClean="0">
                <a:solidFill>
                  <a:srgbClr val="000000"/>
                </a:solidFill>
                <a:latin typeface="Arial" pitchFamily="34" charset="0"/>
                <a:ea typeface="Arial Unicode MS" pitchFamily="34" charset="-128"/>
                <a:cs typeface="Arial" pitchFamily="34" charset="0"/>
              </a:rPr>
              <a:t> Douleurs abdominales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  <a:buClr>
                <a:schemeClr val="accent2"/>
              </a:buClr>
              <a:buFont typeface="Arial" pitchFamily="34" charset="0"/>
              <a:buChar char="•"/>
            </a:pPr>
            <a:r>
              <a:rPr lang="fr-FR" sz="2400" dirty="0" smtClean="0">
                <a:solidFill>
                  <a:srgbClr val="000000"/>
                </a:solidFill>
                <a:latin typeface="Arial" pitchFamily="34" charset="0"/>
                <a:ea typeface="Arial Unicode MS" pitchFamily="34" charset="-128"/>
                <a:cs typeface="Arial" pitchFamily="34" charset="0"/>
              </a:rPr>
              <a:t> Malformations </a:t>
            </a:r>
            <a:r>
              <a:rPr lang="fr-FR" sz="2400" dirty="0" err="1" smtClean="0">
                <a:solidFill>
                  <a:srgbClr val="000000"/>
                </a:solidFill>
                <a:latin typeface="Arial" pitchFamily="34" charset="0"/>
                <a:ea typeface="Arial Unicode MS" pitchFamily="34" charset="-128"/>
                <a:cs typeface="Arial" pitchFamily="34" charset="0"/>
              </a:rPr>
              <a:t>ano</a:t>
            </a:r>
            <a:r>
              <a:rPr lang="fr-FR" sz="2400" dirty="0" smtClean="0">
                <a:solidFill>
                  <a:srgbClr val="000000"/>
                </a:solidFill>
                <a:latin typeface="Arial" pitchFamily="34" charset="0"/>
                <a:ea typeface="Arial Unicode MS" pitchFamily="34" charset="-128"/>
                <a:cs typeface="Arial" pitchFamily="34" charset="0"/>
              </a:rPr>
              <a:t>-rectales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  <a:buClr>
                <a:schemeClr val="accent2"/>
              </a:buClr>
              <a:buFont typeface="Arial" pitchFamily="34" charset="0"/>
              <a:buChar char="•"/>
            </a:pPr>
            <a:r>
              <a:rPr lang="fr-FR" sz="2400" dirty="0" smtClean="0">
                <a:solidFill>
                  <a:srgbClr val="000000"/>
                </a:solidFill>
                <a:latin typeface="Arial" pitchFamily="34" charset="0"/>
                <a:ea typeface="Arial Unicode MS" pitchFamily="34" charset="-128"/>
                <a:cs typeface="Arial" pitchFamily="34" charset="0"/>
              </a:rPr>
              <a:t> 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571472" y="2071678"/>
            <a:ext cx="8143900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4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chemeClr val="accent2"/>
              </a:buClr>
              <a:buSzTx/>
              <a:buFont typeface="Arial" pitchFamily="34" charset="0"/>
              <a:buChar char="•"/>
              <a:tabLst/>
            </a:pPr>
            <a:r>
              <a:rPr kumimoji="0" lang="fr-F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Arial Unicode MS" pitchFamily="34" charset="-128"/>
                <a:cs typeface="Arial" pitchFamily="34" charset="0"/>
              </a:rPr>
              <a:t> </a:t>
            </a:r>
            <a:r>
              <a:rPr lang="fr-FR" sz="2400" dirty="0" smtClean="0">
                <a:solidFill>
                  <a:srgbClr val="000000"/>
                </a:solidFill>
                <a:latin typeface="Arial" pitchFamily="34" charset="0"/>
                <a:ea typeface="Arial Unicode MS" pitchFamily="34" charset="-128"/>
                <a:cs typeface="Arial" pitchFamily="34" charset="0"/>
              </a:rPr>
              <a:t>P</a:t>
            </a:r>
            <a:r>
              <a:rPr kumimoji="0" lang="fr-F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Arial Unicode MS" pitchFamily="34" charset="-128"/>
                <a:cs typeface="Arial" pitchFamily="34" charset="0"/>
              </a:rPr>
              <a:t>rescription médicale: « Rééducation périnéale dans le cadre de…. »</a:t>
            </a:r>
            <a:endParaRPr kumimoji="0" lang="fr-FR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chemeClr val="accent2"/>
              </a:buClr>
              <a:buSzTx/>
              <a:buFont typeface="Arial" pitchFamily="34" charset="0"/>
              <a:buChar char="•"/>
              <a:tabLst/>
            </a:pPr>
            <a:r>
              <a:rPr kumimoji="0" lang="fr-F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Arial Unicode MS" pitchFamily="34" charset="-128"/>
                <a:cs typeface="Arial" pitchFamily="34" charset="0"/>
              </a:rPr>
              <a:t> L’enfant mineur doit être obligatoirement accompagné d’un adulte en séance.</a:t>
            </a:r>
            <a:endParaRPr kumimoji="0" lang="fr-FR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chemeClr val="accent2"/>
              </a:buClr>
              <a:buSzTx/>
              <a:buFont typeface="Arial" pitchFamily="34" charset="0"/>
              <a:buChar char="•"/>
              <a:tabLst/>
            </a:pPr>
            <a:r>
              <a:rPr kumimoji="0" lang="fr-F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Arial Unicode MS" pitchFamily="34" charset="-128"/>
                <a:cs typeface="Arial" pitchFamily="34" charset="0"/>
              </a:rPr>
              <a:t> Consentement du patient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2"/>
              </a:buClr>
              <a:buFont typeface="Arial" pitchFamily="34" charset="0"/>
              <a:buChar char="•"/>
            </a:pPr>
            <a:r>
              <a:rPr lang="fr-FR" sz="2400" dirty="0" smtClean="0">
                <a:solidFill>
                  <a:srgbClr val="000000"/>
                </a:solidFill>
                <a:latin typeface="Arial" pitchFamily="34" charset="0"/>
                <a:ea typeface="Arial Unicode MS" pitchFamily="34" charset="-128"/>
                <a:cs typeface="Arial" pitchFamily="34" charset="0"/>
              </a:rPr>
              <a:t> Fréquence des séances</a:t>
            </a:r>
            <a:endParaRPr kumimoji="0" lang="fr-FR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chemeClr val="accent2"/>
              </a:buClr>
              <a:buSzTx/>
              <a:buFont typeface="Arial" pitchFamily="34" charset="0"/>
              <a:buChar char="•"/>
              <a:tabLst/>
            </a:pPr>
            <a:r>
              <a:rPr kumimoji="0" lang="fr-F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Arial Unicode MS" pitchFamily="34" charset="-128"/>
                <a:cs typeface="Arial" pitchFamily="34" charset="0"/>
              </a:rPr>
              <a:t> Age </a:t>
            </a:r>
            <a:endParaRPr kumimoji="0" lang="fr-FR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785786" y="1071546"/>
            <a:ext cx="7572428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sz="5000" dirty="0" smtClean="0">
                <a:solidFill>
                  <a:schemeClr val="accent2"/>
                </a:solidFill>
                <a:latin typeface="+mj-lt"/>
                <a:ea typeface="Arial Unicode MS" pitchFamily="34" charset="-128"/>
                <a:cs typeface="Arial" pitchFamily="34" charset="0"/>
              </a:rPr>
              <a:t>Cadre légal et éthique :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 smtClean="0">
                <a:solidFill>
                  <a:schemeClr val="accent2"/>
                </a:solidFill>
              </a:rPr>
              <a:t>1</a:t>
            </a:r>
            <a:r>
              <a:rPr lang="fr-FR" sz="4900" baseline="30000" dirty="0" smtClean="0">
                <a:solidFill>
                  <a:schemeClr val="accent2"/>
                </a:solidFill>
              </a:rPr>
              <a:t>ère</a:t>
            </a:r>
            <a:r>
              <a:rPr lang="fr-FR" dirty="0" smtClean="0">
                <a:solidFill>
                  <a:schemeClr val="accent2"/>
                </a:solidFill>
              </a:rPr>
              <a:t> et 2</a:t>
            </a:r>
            <a:r>
              <a:rPr lang="fr-FR" sz="5400" baseline="30000" dirty="0" smtClean="0">
                <a:solidFill>
                  <a:schemeClr val="accent2"/>
                </a:solidFill>
              </a:rPr>
              <a:t>e</a:t>
            </a:r>
            <a:r>
              <a:rPr lang="fr-FR" dirty="0" smtClean="0">
                <a:solidFill>
                  <a:schemeClr val="accent2"/>
                </a:solidFill>
              </a:rPr>
              <a:t> séance : le bilan</a:t>
            </a:r>
            <a:endParaRPr lang="fr-FR" dirty="0">
              <a:solidFill>
                <a:schemeClr val="accent2"/>
              </a:solidFill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398960" y="1916832"/>
            <a:ext cx="7500990" cy="267765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lvl="0" fontAlgn="base">
              <a:buClr>
                <a:schemeClr val="accent2"/>
              </a:buClr>
              <a:buFont typeface="Arial" pitchFamily="34" charset="0"/>
              <a:buChar char="•"/>
            </a:pPr>
            <a:r>
              <a:rPr lang="fr-FR" sz="2400" dirty="0" smtClean="0">
                <a:latin typeface="Arial" pitchFamily="34" charset="0"/>
                <a:cs typeface="Arial" pitchFamily="34" charset="0"/>
              </a:rPr>
              <a:t> Présentation du thérapeute</a:t>
            </a:r>
          </a:p>
          <a:p>
            <a:pPr lvl="0" fontAlgn="base">
              <a:buClr>
                <a:schemeClr val="accent2"/>
              </a:buClr>
              <a:buFont typeface="Arial" pitchFamily="34" charset="0"/>
              <a:buChar char="•"/>
            </a:pPr>
            <a:r>
              <a:rPr lang="fr-FR" sz="2400" dirty="0" smtClean="0">
                <a:latin typeface="Arial" pitchFamily="34" charset="0"/>
                <a:cs typeface="Arial" pitchFamily="34" charset="0"/>
              </a:rPr>
              <a:t> Ecoute active </a:t>
            </a:r>
            <a:r>
              <a:rPr lang="fr-FR" sz="2400" dirty="0">
                <a:latin typeface="Arial" pitchFamily="34" charset="0"/>
                <a:cs typeface="Arial" pitchFamily="34" charset="0"/>
              </a:rPr>
              <a:t>de l’enfant et des </a:t>
            </a:r>
            <a:r>
              <a:rPr lang="fr-FR" sz="2400" dirty="0" smtClean="0">
                <a:latin typeface="Arial" pitchFamily="34" charset="0"/>
                <a:cs typeface="Arial" pitchFamily="34" charset="0"/>
              </a:rPr>
              <a:t>parents</a:t>
            </a:r>
            <a:endParaRPr lang="fr-FR" sz="2400" dirty="0">
              <a:latin typeface="Arial" pitchFamily="34" charset="0"/>
              <a:cs typeface="Arial" pitchFamily="34" charset="0"/>
            </a:endParaRPr>
          </a:p>
          <a:p>
            <a:pPr lvl="0" fontAlgn="base">
              <a:buClr>
                <a:schemeClr val="accent2"/>
              </a:buClr>
              <a:buFont typeface="Arial" pitchFamily="34" charset="0"/>
              <a:buChar char="•"/>
            </a:pPr>
            <a:r>
              <a:rPr lang="fr-FR" sz="2400" dirty="0" smtClean="0">
                <a:latin typeface="Arial" pitchFamily="34" charset="0"/>
                <a:cs typeface="Arial" pitchFamily="34" charset="0"/>
              </a:rPr>
              <a:t> Consentement </a:t>
            </a:r>
            <a:r>
              <a:rPr lang="fr-FR" sz="2400" dirty="0">
                <a:latin typeface="Arial" pitchFamily="34" charset="0"/>
                <a:cs typeface="Arial" pitchFamily="34" charset="0"/>
              </a:rPr>
              <a:t>éclairé </a:t>
            </a:r>
            <a:r>
              <a:rPr lang="fr-FR" sz="2400" dirty="0" smtClean="0">
                <a:latin typeface="Arial" pitchFamily="34" charset="0"/>
                <a:cs typeface="Arial" pitchFamily="34" charset="0"/>
              </a:rPr>
              <a:t>(loi </a:t>
            </a:r>
            <a:r>
              <a:rPr lang="fr-FR" sz="2400" dirty="0">
                <a:latin typeface="Arial" pitchFamily="34" charset="0"/>
                <a:cs typeface="Arial" pitchFamily="34" charset="0"/>
              </a:rPr>
              <a:t>4 mars 2002</a:t>
            </a:r>
            <a:r>
              <a:rPr lang="fr-FR" sz="2400" dirty="0" smtClean="0">
                <a:latin typeface="Arial" pitchFamily="34" charset="0"/>
                <a:cs typeface="Arial" pitchFamily="34" charset="0"/>
              </a:rPr>
              <a:t>)</a:t>
            </a:r>
          </a:p>
          <a:p>
            <a:pPr>
              <a:buClr>
                <a:schemeClr val="accent2"/>
              </a:buClr>
              <a:buFont typeface="Arial" pitchFamily="34" charset="0"/>
              <a:buChar char="•"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Mise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en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confiance</a:t>
            </a: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>
              <a:buClr>
                <a:schemeClr val="accent2"/>
              </a:buClr>
              <a:buFont typeface="Arial" pitchFamily="34" charset="0"/>
              <a:buChar char="•"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Adhésion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au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traitement</a:t>
            </a: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 lvl="0" fontAlgn="base">
              <a:buClr>
                <a:schemeClr val="accent2"/>
              </a:buClr>
              <a:buFont typeface="Arial" pitchFamily="34" charset="0"/>
              <a:buChar char="•"/>
            </a:pPr>
            <a:endParaRPr lang="fr-FR" sz="2400" dirty="0" smtClean="0">
              <a:latin typeface="Arial" pitchFamily="34" charset="0"/>
              <a:cs typeface="Arial" pitchFamily="34" charset="0"/>
            </a:endParaRPr>
          </a:p>
          <a:p>
            <a:pPr lvl="0" fontAlgn="base">
              <a:buClr>
                <a:srgbClr val="0070C0"/>
              </a:buClr>
              <a:buFont typeface="Arial" pitchFamily="34" charset="0"/>
              <a:buChar char="•"/>
            </a:pPr>
            <a:endParaRPr lang="fr-FR" sz="24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7" name="officeArt object" descr="Image"/>
          <p:cNvPicPr/>
          <p:nvPr/>
        </p:nvPicPr>
        <p:blipFill>
          <a:blip r:embed="rId2" cstate="print">
            <a:extLst/>
          </a:blip>
          <a:stretch>
            <a:fillRect/>
          </a:stretch>
        </p:blipFill>
        <p:spPr>
          <a:xfrm>
            <a:off x="2857488" y="4357694"/>
            <a:ext cx="3071834" cy="1785950"/>
          </a:xfrm>
          <a:prstGeom prst="rect">
            <a:avLst/>
          </a:prstGeom>
          <a:ln w="12700" cap="flat">
            <a:noFill/>
            <a:miter lim="400000"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 smtClean="0">
                <a:solidFill>
                  <a:schemeClr val="accent2"/>
                </a:solidFill>
              </a:rPr>
              <a:t>1</a:t>
            </a:r>
            <a:r>
              <a:rPr lang="fr-FR" sz="4900" baseline="30000" dirty="0" smtClean="0">
                <a:solidFill>
                  <a:schemeClr val="accent2"/>
                </a:solidFill>
              </a:rPr>
              <a:t>ère</a:t>
            </a:r>
            <a:r>
              <a:rPr lang="fr-FR" dirty="0" smtClean="0">
                <a:solidFill>
                  <a:schemeClr val="accent2"/>
                </a:solidFill>
              </a:rPr>
              <a:t> et 2</a:t>
            </a:r>
            <a:r>
              <a:rPr lang="fr-FR" sz="5400" baseline="30000" dirty="0" smtClean="0">
                <a:solidFill>
                  <a:schemeClr val="accent2"/>
                </a:solidFill>
              </a:rPr>
              <a:t>e</a:t>
            </a:r>
            <a:r>
              <a:rPr lang="fr-FR" dirty="0" smtClean="0">
                <a:solidFill>
                  <a:schemeClr val="accent2"/>
                </a:solidFill>
              </a:rPr>
              <a:t> séance : le bilan</a:t>
            </a:r>
            <a:endParaRPr lang="fr-FR" dirty="0">
              <a:solidFill>
                <a:schemeClr val="accent2"/>
              </a:solidFill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395536" y="2132856"/>
            <a:ext cx="7500990" cy="2308324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>
              <a:buClr>
                <a:schemeClr val="accent2"/>
              </a:buClr>
              <a:buFont typeface="Arial" pitchFamily="34" charset="0"/>
              <a:buChar char="•"/>
            </a:pPr>
            <a:r>
              <a:rPr lang="fr-FR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fr-FR" sz="2400" dirty="0" smtClean="0">
                <a:latin typeface="Arial" pitchFamily="34" charset="0"/>
                <a:cs typeface="Arial" pitchFamily="34" charset="0"/>
              </a:rPr>
              <a:t> Observation des habitudes alimentaires, urinaires et défécatoire : calendriers</a:t>
            </a:r>
            <a:endParaRPr lang="fr-FR" sz="2400" dirty="0">
              <a:latin typeface="Arial" pitchFamily="34" charset="0"/>
              <a:cs typeface="Arial" pitchFamily="34" charset="0"/>
            </a:endParaRPr>
          </a:p>
          <a:p>
            <a:pPr>
              <a:buClr>
                <a:schemeClr val="accent2"/>
              </a:buClr>
              <a:buFont typeface="Arial" pitchFamily="34" charset="0"/>
              <a:buChar char="•"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Bilan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morphologique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de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l’enfant</a:t>
            </a:r>
            <a:endParaRPr lang="en-US" sz="2400" dirty="0">
              <a:latin typeface="Arial" pitchFamily="34" charset="0"/>
              <a:cs typeface="Arial" pitchFamily="34" charset="0"/>
            </a:endParaRPr>
          </a:p>
          <a:p>
            <a:pPr>
              <a:buClr>
                <a:schemeClr val="accent2"/>
              </a:buClr>
              <a:buFont typeface="Arial" pitchFamily="34" charset="0"/>
              <a:buChar char="•"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 Première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approche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corporelle</a:t>
            </a:r>
            <a:endParaRPr lang="en-US" sz="2400" dirty="0">
              <a:latin typeface="Arial" pitchFamily="34" charset="0"/>
              <a:cs typeface="Arial" pitchFamily="34" charset="0"/>
            </a:endParaRPr>
          </a:p>
          <a:p>
            <a:pPr>
              <a:buClr>
                <a:schemeClr val="accent2"/>
              </a:buClr>
              <a:buFont typeface="Arial" pitchFamily="34" charset="0"/>
              <a:buChar char="•"/>
            </a:pPr>
            <a:endParaRPr lang="en-US" sz="2400" dirty="0">
              <a:latin typeface="Arial" pitchFamily="34" charset="0"/>
              <a:cs typeface="Arial" pitchFamily="34" charset="0"/>
            </a:endParaRPr>
          </a:p>
          <a:p>
            <a:pPr lvl="0" fontAlgn="base">
              <a:buClr>
                <a:srgbClr val="0070C0"/>
              </a:buClr>
            </a:pPr>
            <a:endParaRPr lang="fr-FR" sz="24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8433" name="Picture 1" descr="C:\Users\Proprietaire\Desktop\thumbnail.jf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86446" y="3286124"/>
            <a:ext cx="2571731" cy="266221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2508009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7544" y="413792"/>
            <a:ext cx="8305800" cy="1143000"/>
          </a:xfrm>
        </p:spPr>
        <p:txBody>
          <a:bodyPr>
            <a:normAutofit/>
          </a:bodyPr>
          <a:lstStyle/>
          <a:p>
            <a:pPr lvl="0"/>
            <a:r>
              <a:rPr lang="fr-FR" dirty="0">
                <a:solidFill>
                  <a:schemeClr val="accent2"/>
                </a:solidFill>
              </a:rPr>
              <a:t>« Contrat </a:t>
            </a:r>
            <a:r>
              <a:rPr lang="fr-FR" dirty="0" smtClean="0">
                <a:solidFill>
                  <a:schemeClr val="accent2"/>
                </a:solidFill>
              </a:rPr>
              <a:t>parent-enfant</a:t>
            </a:r>
            <a:r>
              <a:rPr lang="fr-FR" dirty="0">
                <a:solidFill>
                  <a:schemeClr val="accent2"/>
                </a:solidFill>
              </a:rPr>
              <a:t> </a:t>
            </a:r>
            <a:r>
              <a:rPr lang="fr-FR" dirty="0" smtClean="0">
                <a:solidFill>
                  <a:schemeClr val="accent2"/>
                </a:solidFill>
              </a:rPr>
              <a:t>»</a:t>
            </a:r>
            <a:endParaRPr lang="fr-FR" dirty="0">
              <a:solidFill>
                <a:schemeClr val="accent2"/>
              </a:solidFill>
            </a:endParaRPr>
          </a:p>
        </p:txBody>
      </p:sp>
      <p:graphicFrame>
        <p:nvGraphicFramePr>
          <p:cNvPr id="35842" name="Object 2"/>
          <p:cNvGraphicFramePr>
            <a:graphicFrameLocks noChangeAspect="1"/>
          </p:cNvGraphicFramePr>
          <p:nvPr/>
        </p:nvGraphicFramePr>
        <p:xfrm>
          <a:off x="2643174" y="1785926"/>
          <a:ext cx="3214710" cy="4549286"/>
        </p:xfrm>
        <a:graphic>
          <a:graphicData uri="http://schemas.openxmlformats.org/presentationml/2006/ole">
            <p:oleObj spid="_x0000_s35842" name="Acrobat Document" r:id="rId4" imgW="5667037" imgH="8019809" progId="Acrobat.Document.DC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71472" y="571480"/>
            <a:ext cx="8305800" cy="1143000"/>
          </a:xfrm>
        </p:spPr>
        <p:txBody>
          <a:bodyPr>
            <a:normAutofit/>
          </a:bodyPr>
          <a:lstStyle/>
          <a:p>
            <a:r>
              <a:rPr lang="fr-FR" dirty="0" smtClean="0">
                <a:solidFill>
                  <a:schemeClr val="accent2"/>
                </a:solidFill>
              </a:rPr>
              <a:t>Outils et techniques: </a:t>
            </a:r>
            <a:endParaRPr lang="fr-FR" dirty="0">
              <a:solidFill>
                <a:schemeClr val="accent2"/>
              </a:solidFill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611560" y="1770958"/>
            <a:ext cx="7786742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fontAlgn="base">
              <a:buClr>
                <a:schemeClr val="accent2"/>
              </a:buClr>
              <a:buFont typeface="Arial" pitchFamily="34" charset="0"/>
              <a:buChar char="•"/>
            </a:pPr>
            <a:r>
              <a:rPr lang="fr-FR" sz="2400" dirty="0" smtClean="0">
                <a:latin typeface="Arial" pitchFamily="34" charset="0"/>
                <a:cs typeface="Arial" pitchFamily="34" charset="0"/>
              </a:rPr>
              <a:t> Surveillance </a:t>
            </a:r>
            <a:r>
              <a:rPr lang="fr-FR" sz="2400" dirty="0">
                <a:latin typeface="Arial" pitchFamily="34" charset="0"/>
                <a:cs typeface="Arial" pitchFamily="34" charset="0"/>
              </a:rPr>
              <a:t>de l’observance du traitement médical</a:t>
            </a:r>
          </a:p>
          <a:p>
            <a:pPr lvl="0" fontAlgn="base">
              <a:buClr>
                <a:schemeClr val="accent2"/>
              </a:buClr>
              <a:buFont typeface="Arial" pitchFamily="34" charset="0"/>
              <a:buChar char="•"/>
            </a:pPr>
            <a:r>
              <a:rPr lang="fr-FR" sz="2400" dirty="0" smtClean="0">
                <a:latin typeface="Arial" pitchFamily="34" charset="0"/>
                <a:cs typeface="Arial" pitchFamily="34" charset="0"/>
              </a:rPr>
              <a:t> Information et éducation </a:t>
            </a:r>
            <a:r>
              <a:rPr lang="fr-FR" sz="2400" dirty="0">
                <a:latin typeface="Arial" pitchFamily="34" charset="0"/>
                <a:cs typeface="Arial" pitchFamily="34" charset="0"/>
              </a:rPr>
              <a:t>thérapeutique : </a:t>
            </a:r>
            <a:r>
              <a:rPr lang="fr-FR" sz="2400" dirty="0" smtClean="0">
                <a:latin typeface="Arial" pitchFamily="34" charset="0"/>
                <a:cs typeface="Arial" pitchFamily="34" charset="0"/>
              </a:rPr>
              <a:t>schémas</a:t>
            </a:r>
            <a:r>
              <a:rPr lang="fr-FR" sz="2400" dirty="0">
                <a:latin typeface="Arial" pitchFamily="34" charset="0"/>
                <a:cs typeface="Arial" pitchFamily="34" charset="0"/>
              </a:rPr>
              <a:t>, </a:t>
            </a:r>
            <a:r>
              <a:rPr lang="fr-FR" sz="2400" dirty="0" smtClean="0">
                <a:latin typeface="Arial" pitchFamily="34" charset="0"/>
                <a:cs typeface="Arial" pitchFamily="34" charset="0"/>
              </a:rPr>
              <a:t>vidéos</a:t>
            </a:r>
          </a:p>
          <a:p>
            <a:pPr lvl="0" fontAlgn="base"/>
            <a:endParaRPr lang="fr-FR" dirty="0" smtClean="0"/>
          </a:p>
          <a:p>
            <a:pPr lvl="0" fontAlgn="base"/>
            <a:endParaRPr lang="fr-FR" dirty="0"/>
          </a:p>
          <a:p>
            <a:pPr lvl="0" fontAlgn="base"/>
            <a:endParaRPr lang="fr-FR" dirty="0" smtClean="0"/>
          </a:p>
          <a:p>
            <a:pPr lvl="0" fontAlgn="base"/>
            <a:endParaRPr lang="fr-FR" dirty="0"/>
          </a:p>
          <a:p>
            <a:pPr lvl="0" fontAlgn="base"/>
            <a:endParaRPr lang="fr-FR" dirty="0" smtClean="0"/>
          </a:p>
          <a:p>
            <a:pPr lvl="0" fontAlgn="base"/>
            <a:endParaRPr lang="fr-FR" dirty="0" smtClean="0"/>
          </a:p>
          <a:p>
            <a:pPr>
              <a:buClr>
                <a:schemeClr val="accent2"/>
              </a:buClr>
              <a:buFont typeface="Arial" pitchFamily="34" charset="0"/>
              <a:buChar char="•"/>
            </a:pPr>
            <a:r>
              <a:rPr lang="fr-FR" sz="2400" dirty="0" smtClean="0">
                <a:latin typeface="Arial" pitchFamily="34" charset="0"/>
                <a:cs typeface="Arial" pitchFamily="34" charset="0"/>
              </a:rPr>
              <a:t> Techniques manuelles</a:t>
            </a:r>
            <a:endParaRPr lang="fr-FR" sz="2400" dirty="0">
              <a:latin typeface="Arial" pitchFamily="34" charset="0"/>
              <a:cs typeface="Arial" pitchFamily="34" charset="0"/>
            </a:endParaRPr>
          </a:p>
          <a:p>
            <a:pPr lvl="0" fontAlgn="base">
              <a:buClr>
                <a:schemeClr val="accent2"/>
              </a:buClr>
              <a:buFont typeface="Arial" pitchFamily="34" charset="0"/>
              <a:buChar char="•"/>
            </a:pPr>
            <a:r>
              <a:rPr lang="fr-FR" sz="2400" dirty="0" smtClean="0">
                <a:latin typeface="Arial" pitchFamily="34" charset="0"/>
                <a:cs typeface="Arial" pitchFamily="34" charset="0"/>
              </a:rPr>
              <a:t> Techniques </a:t>
            </a:r>
            <a:r>
              <a:rPr lang="fr-FR" sz="2400" dirty="0">
                <a:latin typeface="Arial" pitchFamily="34" charset="0"/>
                <a:cs typeface="Arial" pitchFamily="34" charset="0"/>
              </a:rPr>
              <a:t>respiratoires</a:t>
            </a:r>
          </a:p>
          <a:p>
            <a:pPr lvl="0" fontAlgn="base">
              <a:buClr>
                <a:schemeClr val="accent2"/>
              </a:buClr>
              <a:buFont typeface="Arial" pitchFamily="34" charset="0"/>
              <a:buChar char="•"/>
            </a:pPr>
            <a:r>
              <a:rPr lang="fr-FR" sz="2400" dirty="0" smtClean="0">
                <a:latin typeface="Arial" pitchFamily="34" charset="0"/>
                <a:cs typeface="Arial" pitchFamily="34" charset="0"/>
              </a:rPr>
              <a:t> Méthode </a:t>
            </a:r>
            <a:r>
              <a:rPr lang="fr-FR" sz="2400" dirty="0">
                <a:latin typeface="Arial" pitchFamily="34" charset="0"/>
                <a:cs typeface="Arial" pitchFamily="34" charset="0"/>
              </a:rPr>
              <a:t>Guillarme </a:t>
            </a:r>
          </a:p>
          <a:p>
            <a:pPr lvl="0" fontAlgn="base">
              <a:buClr>
                <a:schemeClr val="accent2"/>
              </a:buClr>
              <a:buFont typeface="Arial" pitchFamily="34" charset="0"/>
              <a:buChar char="•"/>
            </a:pPr>
            <a:r>
              <a:rPr lang="fr-FR" sz="2400" dirty="0" smtClean="0">
                <a:latin typeface="Arial" pitchFamily="34" charset="0"/>
                <a:cs typeface="Arial" pitchFamily="34" charset="0"/>
              </a:rPr>
              <a:t> Schéma corporel</a:t>
            </a:r>
          </a:p>
          <a:p>
            <a:pPr lvl="0" fontAlgn="base"/>
            <a:endParaRPr lang="fr-FR" dirty="0"/>
          </a:p>
          <a:p>
            <a:pPr lvl="0" fontAlgn="base"/>
            <a:endParaRPr lang="fr-FR" dirty="0"/>
          </a:p>
          <a:p>
            <a:pPr lvl="0" fontAlgn="base"/>
            <a:endParaRPr lang="fr-FR" dirty="0"/>
          </a:p>
        </p:txBody>
      </p:sp>
      <p:pic>
        <p:nvPicPr>
          <p:cNvPr id="8" name="officeArt object" descr="Vidéo web">
            <a:hlinkClick r:id="rId2"/>
          </p:cNvPr>
          <p:cNvPicPr/>
          <p:nvPr/>
        </p:nvPicPr>
        <p:blipFill>
          <a:blip r:embed="rId3" cstate="print">
            <a:extLst/>
          </a:blip>
          <a:stretch>
            <a:fillRect/>
          </a:stretch>
        </p:blipFill>
        <p:spPr>
          <a:xfrm>
            <a:off x="6072198" y="3357562"/>
            <a:ext cx="1928826" cy="785818"/>
          </a:xfrm>
          <a:prstGeom prst="rect">
            <a:avLst/>
          </a:prstGeom>
        </p:spPr>
      </p:pic>
      <p:pic>
        <p:nvPicPr>
          <p:cNvPr id="9" name="officeArt object" descr="Vidéo web">
            <a:hlinkClick r:id="rId4"/>
          </p:cNvPr>
          <p:cNvPicPr/>
          <p:nvPr/>
        </p:nvPicPr>
        <p:blipFill>
          <a:blip r:embed="rId5" cstate="print">
            <a:extLst/>
          </a:blip>
          <a:stretch>
            <a:fillRect/>
          </a:stretch>
        </p:blipFill>
        <p:spPr>
          <a:xfrm>
            <a:off x="3214678" y="3357562"/>
            <a:ext cx="2007718" cy="785818"/>
          </a:xfrm>
          <a:prstGeom prst="rect">
            <a:avLst/>
          </a:prstGeom>
        </p:spPr>
      </p:pic>
      <p:pic>
        <p:nvPicPr>
          <p:cNvPr id="10" name="officeArt object" descr="Image"/>
          <p:cNvPicPr/>
          <p:nvPr/>
        </p:nvPicPr>
        <p:blipFill>
          <a:blip r:embed="rId6" cstate="print">
            <a:extLst/>
          </a:blip>
          <a:stretch>
            <a:fillRect/>
          </a:stretch>
        </p:blipFill>
        <p:spPr>
          <a:xfrm>
            <a:off x="5715008" y="4786322"/>
            <a:ext cx="2345713" cy="1000132"/>
          </a:xfrm>
          <a:prstGeom prst="rect">
            <a:avLst/>
          </a:prstGeom>
          <a:ln w="12700" cap="flat">
            <a:noFill/>
            <a:miter lim="400000"/>
          </a:ln>
          <a:effectLst/>
        </p:spPr>
      </p:pic>
      <p:pic>
        <p:nvPicPr>
          <p:cNvPr id="15364" name="Picture 4" descr="C:\Users\Proprietaire\Downloads\2020-Image système digestif.jpg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1428728" y="3000372"/>
            <a:ext cx="1054226" cy="141446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ébit">
  <a:themeElements>
    <a:clrScheme name="Débit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Débit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Débit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6197</TotalTime>
  <Words>361</Words>
  <Application>Microsoft Office PowerPoint</Application>
  <PresentationFormat>Affichage à l'écran (4:3)</PresentationFormat>
  <Paragraphs>101</Paragraphs>
  <Slides>14</Slides>
  <Notes>4</Notes>
  <HiddenSlides>0</HiddenSlides>
  <MMClips>0</MMClips>
  <ScaleCrop>false</ScaleCrop>
  <HeadingPairs>
    <vt:vector size="6" baseType="variant">
      <vt:variant>
        <vt:lpstr>Thème</vt:lpstr>
      </vt:variant>
      <vt:variant>
        <vt:i4>1</vt:i4>
      </vt:variant>
      <vt:variant>
        <vt:lpstr>Serveurs OLE incorporés</vt:lpstr>
      </vt:variant>
      <vt:variant>
        <vt:i4>1</vt:i4>
      </vt:variant>
      <vt:variant>
        <vt:lpstr>Titres des diapositives</vt:lpstr>
      </vt:variant>
      <vt:variant>
        <vt:i4>14</vt:i4>
      </vt:variant>
    </vt:vector>
  </HeadingPairs>
  <TitlesOfParts>
    <vt:vector size="16" baseType="lpstr">
      <vt:lpstr>Débit</vt:lpstr>
      <vt:lpstr>Acrobat Document</vt:lpstr>
      <vt:lpstr>               Ré-Education des dysfonctions de la sphère pelvienne chez l’enfant </vt:lpstr>
      <vt:lpstr>Diapositive 2</vt:lpstr>
      <vt:lpstr>Diapositive 3</vt:lpstr>
      <vt:lpstr>Diapositive 4</vt:lpstr>
      <vt:lpstr>Diapositive 5</vt:lpstr>
      <vt:lpstr>1ère et 2e séance : le bilan</vt:lpstr>
      <vt:lpstr>1ère et 2e séance : le bilan</vt:lpstr>
      <vt:lpstr>« Contrat parent-enfant »</vt:lpstr>
      <vt:lpstr>Outils et techniques: </vt:lpstr>
      <vt:lpstr>Diapositive 10</vt:lpstr>
      <vt:lpstr>Prise en charge pluridisciplinaire</vt:lpstr>
      <vt:lpstr>Organismes de formation :</vt:lpstr>
      <vt:lpstr>Bibliographie et liens :</vt:lpstr>
      <vt:lpstr>  Merci de votre attention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Ré-Education des dysfonctions de la sphère pelvienne chez l’enfant</dc:title>
  <dc:creator>Proprietaire</dc:creator>
  <cp:lastModifiedBy>Proprietaire</cp:lastModifiedBy>
  <cp:revision>82</cp:revision>
  <dcterms:created xsi:type="dcterms:W3CDTF">2021-12-30T12:45:35Z</dcterms:created>
  <dcterms:modified xsi:type="dcterms:W3CDTF">2022-01-09T14:32:15Z</dcterms:modified>
</cp:coreProperties>
</file>