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5" r:id="rId3"/>
    <p:sldId id="289" r:id="rId4"/>
    <p:sldId id="286" r:id="rId5"/>
    <p:sldId id="287" r:id="rId6"/>
    <p:sldId id="288" r:id="rId7"/>
    <p:sldId id="290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00" r:id="rId18"/>
    <p:sldId id="30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DED6F-83A9-4341-9BEA-D84A903F9796}" type="datetimeFigureOut">
              <a:rPr lang="fr-FR" smtClean="0"/>
              <a:t>25/06/2018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7AE02-543A-4074-A3B7-E9ED13885E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80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38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78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4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35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688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22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02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17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03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76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01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82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42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17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7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58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45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0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à coins arrondis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B30-5DCD-4C05-B31D-EBA2068AE508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30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0681-7754-4280-BC1E-90B59633C579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49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6066-64C4-460B-8726-1F71923CCC54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8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53E4-9CB3-4852-972C-CDD770E578E2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06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à coins arrondis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98F1-90E0-4244-B8EB-C6E9A23E411E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7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AAD8-D276-4CDC-AFED-0622D0A0A115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97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3490-629F-431E-8CB9-03667959C75F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72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2671-7D75-4DDA-8E41-EF861BD3DD60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04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93C3-8705-4AB2-8276-EBB47A00C1A9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9EF2-7F4C-4533-9D9F-4161748C3A77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9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799-1CFF-43EF-B973-95A05BAD7B28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Maryline Bonnefoy et Alice Pailloncy - 2013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143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à coins arrondis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21C1D2-1EAF-4E68-95D3-F95A46E7B032}" type="datetime1">
              <a:rPr lang="fr-FR" smtClean="0"/>
              <a:pPr/>
              <a:t>25/06/2018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fr-FR"/>
              <a:t>Maryline Bonnefoy et Alice Pailloncy - 2013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D6CC32-BF20-4FB4-9BCF-C97DFDD0B9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8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46376" y="1124744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>
                <a:solidFill>
                  <a:srgbClr val="F27B4C"/>
                </a:solidFill>
              </a:rPr>
              <a:t>L’oralité chez l’enfant </a:t>
            </a:r>
            <a:br>
              <a:rPr lang="fr-FR" dirty="0">
                <a:solidFill>
                  <a:srgbClr val="F27B4C"/>
                </a:solidFill>
              </a:rPr>
            </a:br>
            <a:r>
              <a:rPr lang="fr-FR" dirty="0">
                <a:solidFill>
                  <a:srgbClr val="F27B4C"/>
                </a:solidFill>
              </a:rPr>
              <a:t>Signaux d’alerte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2525" y="5086368"/>
            <a:ext cx="4640559" cy="914400"/>
          </a:xfrm>
        </p:spPr>
        <p:txBody>
          <a:bodyPr/>
          <a:lstStyle/>
          <a:p>
            <a:pPr algn="ctr"/>
            <a:r>
              <a:rPr lang="fr-FR" dirty="0"/>
              <a:t>Intervention proposée par  OP.63</a:t>
            </a:r>
          </a:p>
          <a:p>
            <a:pPr algn="ctr"/>
            <a:r>
              <a:rPr lang="fr-FR" sz="1600" dirty="0"/>
              <a:t>Cristina Burat-</a:t>
            </a:r>
            <a:r>
              <a:rPr lang="fr-FR" sz="1600" dirty="0" err="1"/>
              <a:t>Cret</a:t>
            </a:r>
            <a:r>
              <a:rPr lang="fr-FR" sz="1600" dirty="0"/>
              <a:t> et Stéphanie Guillaud-Saumur</a:t>
            </a:r>
          </a:p>
        </p:txBody>
      </p:sp>
      <p:pic>
        <p:nvPicPr>
          <p:cNvPr id="4" name="Image 3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63" y="3919230"/>
            <a:ext cx="1401138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36873" y="6111876"/>
            <a:ext cx="3594231" cy="365125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  <a:latin typeface="Calibri"/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  <a:latin typeface="Calibri"/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  <a:latin typeface="Calibri"/>
              </a:rPr>
              <a:t> et Stéphanie Guillaud –Saumur   2018</a:t>
            </a:r>
          </a:p>
        </p:txBody>
      </p:sp>
    </p:spTree>
    <p:extLst>
      <p:ext uri="{BB962C8B-B14F-4D97-AF65-F5344CB8AC3E}">
        <p14:creationId xmlns:p14="http://schemas.microsoft.com/office/powerpoint/2010/main" val="112406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secondaire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79576" y="1669838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De la diversification jusqu’à 6/8 ans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En parallèle du développement moteur et du langage</a:t>
            </a:r>
          </a:p>
          <a:p>
            <a:pPr defTabSz="914400"/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Oralité tertiaire: après 8 ans  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8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secondaire : signaux d’alerte moteurs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27208" y="2027625"/>
            <a:ext cx="8398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Motricité globale / motricité fine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Praxies bucco-faciales / manies de succion / langage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Posture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Sphère ORL: otites , sinusites, végétations</a:t>
            </a:r>
          </a:p>
          <a:p>
            <a:pPr defTabSz="914400"/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fr-FR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Bilan pluridisciplinaire</a:t>
            </a:r>
            <a:endParaRPr lang="fr-F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7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secondaire : signaux d’alerte </a:t>
            </a:r>
          </a:p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digestion / respiration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27208" y="2027625"/>
            <a:ext cx="8398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RGO : état de la bouche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APLV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Nez souvent bouché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Transit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Courbe de poids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Comportement lors des repas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Diversification difficile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745673" y="764705"/>
            <a:ext cx="87402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secondaire : signaux d’alerte sensoriels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27208" y="2027625"/>
            <a:ext cx="7519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Sensibilité aux températures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Sensibilité aux textures, refus des morceaux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Sensibilité aux mains sales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37E0F0-7019-4068-9A34-42A56ED0C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932" y="3598322"/>
            <a:ext cx="1714500" cy="18002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4C856C-9444-4CCC-8CD4-6849B1583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361" y="3731672"/>
            <a:ext cx="35909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725880" y="749216"/>
            <a:ext cx="87402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secondaire : signaux d’alerte environnementaux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39083" y="2498071"/>
            <a:ext cx="4449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Prématurité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Temps des repas long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Réaction des parents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endParaRPr lang="fr-F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963498-4734-4E21-B535-4D78CEB1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993" y="2446974"/>
            <a:ext cx="2621408" cy="24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725880" y="749216"/>
            <a:ext cx="87402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Un peu de prévention envers les parents!</a:t>
            </a:r>
          </a:p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Chez le nourrisson…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62962" y="2451904"/>
            <a:ext cx="852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Si sensible au bruit: ne pas l’isoler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À 2 mois: un bébé peut pleurer 5 à 6h par jour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32A0999-8F73-4EF3-9EDB-91E2BECB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52" y="3563113"/>
            <a:ext cx="2117085" cy="18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725880" y="749216"/>
            <a:ext cx="87402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Un peu de prévention envers les parents!</a:t>
            </a:r>
          </a:p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Au moment de la diversification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39083" y="2058684"/>
            <a:ext cx="8527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Fréquence de présentation des aliments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Mimétisme des </a:t>
            </a:r>
            <a:r>
              <a:rPr lang="fr-FR" sz="2800" dirty="0">
                <a:solidFill>
                  <a:prstClr val="black"/>
                </a:solidFill>
              </a:rPr>
              <a:t>parents: repas partagé 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Réflexes gusto-faciaux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57A18A5-F6A6-4F9D-A072-C241EE3A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16" y="368618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725880" y="749216"/>
            <a:ext cx="87402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Un peu de prévention envers les parents!</a:t>
            </a:r>
          </a:p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Un peu plus grands…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39083" y="2058684"/>
            <a:ext cx="85270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</a:rPr>
              <a:t>Repas plaisir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</a:rPr>
              <a:t>Néophobie alimentaire normale vers 2 ans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</a:rPr>
              <a:t>Besoin physiologique d’une alimentation gras/sucré jusqu’à 3 ans ½, 4 ans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endParaRPr lang="fr-FR" sz="2800" dirty="0">
              <a:solidFill>
                <a:prstClr val="black"/>
              </a:solidFill>
            </a:endParaRP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</a:rPr>
              <a:t>              enfants petits mangeurs = adultes en surpoids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endParaRPr lang="fr-F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E927E1-2BCB-49FF-98D0-618591C14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68" y="3956130"/>
            <a:ext cx="890773" cy="8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92" y="2016759"/>
            <a:ext cx="3218213" cy="29688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725880" y="749216"/>
            <a:ext cx="87402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Merci de votre attention !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Plan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10056" y="1857547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L’oralité Primaire</a:t>
            </a:r>
          </a:p>
          <a:p>
            <a:pPr defTabSz="914400"/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L’oralité Secondaire</a:t>
            </a:r>
          </a:p>
          <a:p>
            <a:pPr defTabSz="914400"/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Prévention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5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565156F-818E-4AAB-B6E5-2CA9ED02D299}"/>
              </a:ext>
            </a:extLst>
          </p:cNvPr>
          <p:cNvSpPr/>
          <p:nvPr/>
        </p:nvSpPr>
        <p:spPr>
          <a:xfrm>
            <a:off x="4598469" y="2058703"/>
            <a:ext cx="3056021" cy="2490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</a:rPr>
              <a:t>Oralité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BCEC74-35DD-4FF3-B190-9FFF4975675C}"/>
              </a:ext>
            </a:extLst>
          </p:cNvPr>
          <p:cNvSpPr/>
          <p:nvPr/>
        </p:nvSpPr>
        <p:spPr>
          <a:xfrm>
            <a:off x="1954524" y="820849"/>
            <a:ext cx="2031332" cy="1383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Sensorialité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5B0DB8-350F-4045-8858-3E4F01B2D460}"/>
              </a:ext>
            </a:extLst>
          </p:cNvPr>
          <p:cNvSpPr/>
          <p:nvPr/>
        </p:nvSpPr>
        <p:spPr>
          <a:xfrm>
            <a:off x="8476878" y="806932"/>
            <a:ext cx="1760598" cy="1383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Motricité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A10CA90-4CC3-4D75-95D5-82C6140CE784}"/>
              </a:ext>
            </a:extLst>
          </p:cNvPr>
          <p:cNvSpPr/>
          <p:nvPr/>
        </p:nvSpPr>
        <p:spPr>
          <a:xfrm>
            <a:off x="1634982" y="3764415"/>
            <a:ext cx="2306683" cy="1519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Environnement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Famille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49D9C3E-B000-4054-822C-23356FC7DB2A}"/>
              </a:ext>
            </a:extLst>
          </p:cNvPr>
          <p:cNvSpPr/>
          <p:nvPr/>
        </p:nvSpPr>
        <p:spPr>
          <a:xfrm>
            <a:off x="8460371" y="3695549"/>
            <a:ext cx="1983578" cy="1383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Digestion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Respiration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3708679-5AD7-443C-A237-A9C713066453}"/>
              </a:ext>
            </a:extLst>
          </p:cNvPr>
          <p:cNvCxnSpPr>
            <a:stCxn id="4" idx="1"/>
            <a:endCxn id="6" idx="6"/>
          </p:cNvCxnSpPr>
          <p:nvPr/>
        </p:nvCxnSpPr>
        <p:spPr>
          <a:xfrm flipH="1" flipV="1">
            <a:off x="3985856" y="1512665"/>
            <a:ext cx="1060157" cy="9107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CF0099-44B7-4E88-A540-C50791629091}"/>
              </a:ext>
            </a:extLst>
          </p:cNvPr>
          <p:cNvCxnSpPr>
            <a:cxnSpLocks/>
          </p:cNvCxnSpPr>
          <p:nvPr/>
        </p:nvCxnSpPr>
        <p:spPr>
          <a:xfrm flipH="1">
            <a:off x="7311834" y="1864895"/>
            <a:ext cx="1302777" cy="5954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1EFFD27-9D9D-41B9-A1C9-8AEA43827C0F}"/>
              </a:ext>
            </a:extLst>
          </p:cNvPr>
          <p:cNvCxnSpPr>
            <a:cxnSpLocks/>
          </p:cNvCxnSpPr>
          <p:nvPr/>
        </p:nvCxnSpPr>
        <p:spPr>
          <a:xfrm flipH="1" flipV="1">
            <a:off x="7649448" y="3488342"/>
            <a:ext cx="827430" cy="6144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FAE0070-6254-4F10-89DE-ABB215873328}"/>
              </a:ext>
            </a:extLst>
          </p:cNvPr>
          <p:cNvCxnSpPr>
            <a:cxnSpLocks/>
          </p:cNvCxnSpPr>
          <p:nvPr/>
        </p:nvCxnSpPr>
        <p:spPr>
          <a:xfrm flipH="1">
            <a:off x="3941665" y="3882048"/>
            <a:ext cx="805881" cy="504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6CD03BA-A16D-4FF7-9BCD-21F5F4FCA318}"/>
              </a:ext>
            </a:extLst>
          </p:cNvPr>
          <p:cNvSpPr txBox="1"/>
          <p:nvPr/>
        </p:nvSpPr>
        <p:spPr>
          <a:xfrm>
            <a:off x="5046013" y="5284211"/>
            <a:ext cx="3204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Formation </a:t>
            </a:r>
            <a:r>
              <a:rPr lang="fr-FR" sz="1400" dirty="0" err="1"/>
              <a:t>E.Levavasseur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120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primaire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79678" y="298475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Oralité reflexe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Dès la 10</a:t>
            </a:r>
            <a:r>
              <a:rPr lang="fr-FR" sz="280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semaine in utero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Permet le développement de l’oralité préverbale</a:t>
            </a:r>
          </a:p>
          <a:p>
            <a:pPr defTabSz="914400"/>
            <a:endParaRPr lang="fr-F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697F32-FA24-48A1-AE21-516FC1E48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08" y="840294"/>
            <a:ext cx="2422673" cy="24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primaire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51584" y="141277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>
                <a:solidFill>
                  <a:prstClr val="black"/>
                </a:solidFill>
                <a:latin typeface="Calibri"/>
              </a:rPr>
              <a:t>Se développe grâce:</a:t>
            </a:r>
          </a:p>
          <a:p>
            <a:pPr defTabSz="914400"/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514350" indent="-51435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Allaitement maternel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Biberon</a:t>
            </a:r>
          </a:p>
          <a:p>
            <a:pPr defTabSz="914400">
              <a:buFont typeface="Arial" pitchFamily="34" charset="0"/>
              <a:buChar char="•"/>
            </a:pP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defTabSz="914400">
              <a:buFont typeface="Arial" pitchFamily="34" charset="0"/>
              <a:buChar char="•"/>
            </a:pP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Praxies de succion nutritive (succion reflexe)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Succion non nutritive</a:t>
            </a:r>
          </a:p>
          <a:p>
            <a:pPr defTabSz="914400"/>
            <a:endParaRPr lang="fr-F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  <p:pic>
        <p:nvPicPr>
          <p:cNvPr id="6" name="Schéma de succion _ le sein contre la Calma de Medela">
            <a:hlinkClick r:id="" action="ppaction://media"/>
            <a:extLst>
              <a:ext uri="{FF2B5EF4-FFF2-40B4-BE49-F238E27FC236}">
                <a16:creationId xmlns:a16="http://schemas.microsoft.com/office/drawing/2014/main" id="{49384A30-D93C-4C7B-B0EB-68EB70F43F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8810" y="2035206"/>
            <a:ext cx="2422630" cy="13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2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9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primaire: signaux d’alerte </a:t>
            </a:r>
          </a:p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digestion/ respiration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10056" y="2157535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Pathologies digestives (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artrésie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de l’œsophage, RGO, vomissements…)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Pathologies ORL (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laryngomalatie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SNG ou gastrostomie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Prématurité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Courbe poids/taille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50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primaire : signaux d’alerte moteurs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79576" y="1820602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Syndrome de Pierre Robin, T21…</a:t>
            </a:r>
          </a:p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Anomalies faciales : hypotonie</a:t>
            </a:r>
          </a:p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Bavage</a:t>
            </a:r>
          </a:p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Fuite de lait au sein ou biberon</a:t>
            </a:r>
          </a:p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Bruit de déglutition</a:t>
            </a:r>
          </a:p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Absence de succion ou pauvre ou lente</a:t>
            </a:r>
          </a:p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Difficulté de coordination succion/déglutition/respiration  </a:t>
            </a:r>
          </a:p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Hyperextension après les repas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8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primaire: signaux d’alertes sensoriels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33801" y="2027968"/>
            <a:ext cx="91083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Réflexe de succion ou réflexe des points cardinaux 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Absence d’exploration manuelle, ne met rien en bouche (0/24 mois)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Haut le cœur durant les prises alimentaires ou après (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hypernauséeux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4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L’Oralité chez l’enfant: Signaux d’alerte</a:t>
            </a:r>
          </a:p>
        </p:txBody>
      </p:sp>
      <p:pic>
        <p:nvPicPr>
          <p:cNvPr id="3" name="Image 2" descr="C:\Users\Cris\Desktop\Action prévention\OP63\op63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5286389"/>
            <a:ext cx="648072" cy="76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63552" y="764705"/>
            <a:ext cx="784887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b="1" dirty="0">
                <a:solidFill>
                  <a:srgbClr val="FF6600"/>
                </a:solidFill>
                <a:latin typeface="Calibri"/>
              </a:rPr>
              <a:t>Oralité primaire: signaux d’alerte environnementaux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71564" y="2197371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Passage en néonat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Absence de sensation de faim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Absence de rythme des repas : ne réclame pas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Vécu des parents/repas dans la famille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Temps des prises alimentaires</a:t>
            </a:r>
          </a:p>
          <a:p>
            <a:pPr marL="457200" indent="-457200" defTabSz="914400"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Essais de plein de tétines, biberon…  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762545" y="6258277"/>
            <a:ext cx="3524958" cy="351207"/>
          </a:xfrm>
        </p:spPr>
        <p:txBody>
          <a:bodyPr/>
          <a:lstStyle/>
          <a:p>
            <a:pPr defTabSz="914400"/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Cristina Burat-</a:t>
            </a:r>
            <a:r>
              <a:rPr lang="fr-FR" dirty="0" err="1">
                <a:solidFill>
                  <a:srgbClr val="E3DED1">
                    <a:shade val="50000"/>
                  </a:srgbClr>
                </a:solidFill>
              </a:rPr>
              <a:t>Cret</a:t>
            </a:r>
            <a:r>
              <a:rPr lang="fr-FR" dirty="0">
                <a:solidFill>
                  <a:srgbClr val="E3DED1">
                    <a:shade val="50000"/>
                  </a:srgbClr>
                </a:solidFill>
              </a:rPr>
              <a:t> et Stéphanie Guillaud –Saumur   2018</a:t>
            </a:r>
          </a:p>
          <a:p>
            <a:pPr defTabSz="914400"/>
            <a:endParaRPr lang="fr-FR" dirty="0">
              <a:solidFill>
                <a:srgbClr val="E3DED1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9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0</TotalTime>
  <Words>692</Words>
  <Application>Microsoft Office PowerPoint</Application>
  <PresentationFormat>Grand écran</PresentationFormat>
  <Paragraphs>140</Paragraphs>
  <Slides>18</Slides>
  <Notes>18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Verdana</vt:lpstr>
      <vt:lpstr>Wingdings</vt:lpstr>
      <vt:lpstr>Wingdings 2</vt:lpstr>
      <vt:lpstr>Aspect</vt:lpstr>
      <vt:lpstr>      L’oralité chez l’enfant 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  <vt:lpstr>L’Oralité chez l’enfant: Signaux d’alerte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L’oralité chez l’enfant Les signaux d’alerte</dc:title>
  <dc:creator>Nicolas CRET</dc:creator>
  <cp:lastModifiedBy>Nicolas CRET</cp:lastModifiedBy>
  <cp:revision>28</cp:revision>
  <dcterms:created xsi:type="dcterms:W3CDTF">2018-06-13T06:45:54Z</dcterms:created>
  <dcterms:modified xsi:type="dcterms:W3CDTF">2018-06-25T07:36:56Z</dcterms:modified>
</cp:coreProperties>
</file>